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7" r:id="rId2"/>
    <p:sldMasterId id="2147483672" r:id="rId3"/>
  </p:sldMasterIdLst>
  <p:notesMasterIdLst>
    <p:notesMasterId r:id="rId21"/>
  </p:notesMasterIdLst>
  <p:handoutMasterIdLst>
    <p:handoutMasterId r:id="rId22"/>
  </p:handoutMasterIdLst>
  <p:sldIdLst>
    <p:sldId id="494" r:id="rId4"/>
    <p:sldId id="257" r:id="rId5"/>
    <p:sldId id="465" r:id="rId6"/>
    <p:sldId id="500" r:id="rId7"/>
    <p:sldId id="501" r:id="rId8"/>
    <p:sldId id="502" r:id="rId9"/>
    <p:sldId id="503" r:id="rId10"/>
    <p:sldId id="504" r:id="rId11"/>
    <p:sldId id="505" r:id="rId12"/>
    <p:sldId id="506" r:id="rId13"/>
    <p:sldId id="507" r:id="rId14"/>
    <p:sldId id="508" r:id="rId15"/>
    <p:sldId id="511" r:id="rId16"/>
    <p:sldId id="512" r:id="rId17"/>
    <p:sldId id="513" r:id="rId18"/>
    <p:sldId id="515" r:id="rId19"/>
    <p:sldId id="305" r:id="rId20"/>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han Bays" initials="NB" lastIdx="0" clrIdx="0">
    <p:extLst>
      <p:ext uri="{19B8F6BF-5375-455C-9EA6-DF929625EA0E}">
        <p15:presenceInfo xmlns:p15="http://schemas.microsoft.com/office/powerpoint/2012/main" userId="Nathan Bay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1203" autoAdjust="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APM</c:v>
          </c:tx>
          <c:spPr>
            <a:solidFill>
              <a:schemeClr val="tx2"/>
            </a:solidFill>
            <a:ln>
              <a:solidFill>
                <a:schemeClr val="tx2"/>
              </a:solidFill>
            </a:ln>
            <a:effectLst/>
          </c:spPr>
          <c:invertIfNegative val="0"/>
          <c:cat>
            <c:numRef>
              <c:f>Sheet1!$A$2:$A$25</c:f>
              <c:numCache>
                <c:formatCode>General</c:formatCode>
                <c:ptCount val="24"/>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numCache>
            </c:numRef>
          </c:cat>
          <c:val>
            <c:numRef>
              <c:f>Sheet1!$B$2:$B$25</c:f>
              <c:numCache>
                <c:formatCode>General</c:formatCode>
                <c:ptCount val="24"/>
                <c:pt idx="0">
                  <c:v>1</c:v>
                </c:pt>
                <c:pt idx="1">
                  <c:v>1.0049999999999999</c:v>
                </c:pt>
                <c:pt idx="2">
                  <c:v>1.01</c:v>
                </c:pt>
                <c:pt idx="3">
                  <c:v>1.0149999999999999</c:v>
                </c:pt>
                <c:pt idx="4">
                  <c:v>1.07</c:v>
                </c:pt>
                <c:pt idx="5">
                  <c:v>1.07</c:v>
                </c:pt>
                <c:pt idx="6">
                  <c:v>1.07</c:v>
                </c:pt>
                <c:pt idx="7">
                  <c:v>1.07</c:v>
                </c:pt>
                <c:pt idx="8">
                  <c:v>1.07</c:v>
                </c:pt>
                <c:pt idx="9">
                  <c:v>1.07</c:v>
                </c:pt>
                <c:pt idx="10">
                  <c:v>1.02</c:v>
                </c:pt>
                <c:pt idx="11">
                  <c:v>1.0275000000000001</c:v>
                </c:pt>
                <c:pt idx="12">
                  <c:v>1.0349999999999999</c:v>
                </c:pt>
                <c:pt idx="13">
                  <c:v>1.0425</c:v>
                </c:pt>
                <c:pt idx="14">
                  <c:v>1.05</c:v>
                </c:pt>
                <c:pt idx="15">
                  <c:v>1.0575000000000001</c:v>
                </c:pt>
                <c:pt idx="16">
                  <c:v>1.0649999999999999</c:v>
                </c:pt>
                <c:pt idx="17">
                  <c:v>1.0725</c:v>
                </c:pt>
                <c:pt idx="18">
                  <c:v>1.08</c:v>
                </c:pt>
                <c:pt idx="19">
                  <c:v>1.0874999999999999</c:v>
                </c:pt>
                <c:pt idx="20">
                  <c:v>1.095</c:v>
                </c:pt>
                <c:pt idx="21">
                  <c:v>1.1025</c:v>
                </c:pt>
                <c:pt idx="22">
                  <c:v>1.1100000000000001</c:v>
                </c:pt>
                <c:pt idx="23">
                  <c:v>1.1174999999999999</c:v>
                </c:pt>
              </c:numCache>
            </c:numRef>
          </c:val>
        </c:ser>
        <c:ser>
          <c:idx val="1"/>
          <c:order val="1"/>
          <c:tx>
            <c:v>MIPS</c:v>
          </c:tx>
          <c:spPr>
            <a:solidFill>
              <a:schemeClr val="accent6"/>
            </a:solidFill>
            <a:ln>
              <a:solidFill>
                <a:schemeClr val="accent6"/>
              </a:solidFill>
            </a:ln>
            <a:effectLst/>
          </c:spPr>
          <c:invertIfNegative val="0"/>
          <c:cat>
            <c:numRef>
              <c:f>Sheet1!$A$2:$A$25</c:f>
              <c:numCache>
                <c:formatCode>General</c:formatCode>
                <c:ptCount val="24"/>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numCache>
            </c:numRef>
          </c:cat>
          <c:val>
            <c:numRef>
              <c:f>Sheet1!$C$2:$C$25</c:f>
              <c:numCache>
                <c:formatCode>General</c:formatCode>
                <c:ptCount val="24"/>
                <c:pt idx="0">
                  <c:v>1</c:v>
                </c:pt>
                <c:pt idx="1">
                  <c:v>1.0049999999999999</c:v>
                </c:pt>
                <c:pt idx="2">
                  <c:v>1.01</c:v>
                </c:pt>
                <c:pt idx="3">
                  <c:v>1.0149999999999999</c:v>
                </c:pt>
                <c:pt idx="4">
                  <c:v>1.02</c:v>
                </c:pt>
                <c:pt idx="5">
                  <c:v>1.02</c:v>
                </c:pt>
                <c:pt idx="6">
                  <c:v>1.02</c:v>
                </c:pt>
                <c:pt idx="7">
                  <c:v>1.02</c:v>
                </c:pt>
                <c:pt idx="8">
                  <c:v>1.02</c:v>
                </c:pt>
                <c:pt idx="9">
                  <c:v>1.02</c:v>
                </c:pt>
                <c:pt idx="10">
                  <c:v>1.02</c:v>
                </c:pt>
                <c:pt idx="11">
                  <c:v>1.0225</c:v>
                </c:pt>
                <c:pt idx="12">
                  <c:v>1.0249999999999999</c:v>
                </c:pt>
                <c:pt idx="13">
                  <c:v>1.0275000000000001</c:v>
                </c:pt>
                <c:pt idx="14">
                  <c:v>1.03</c:v>
                </c:pt>
                <c:pt idx="15">
                  <c:v>1.0325</c:v>
                </c:pt>
                <c:pt idx="16">
                  <c:v>1.0349999999999999</c:v>
                </c:pt>
                <c:pt idx="17">
                  <c:v>1.0375000000000001</c:v>
                </c:pt>
                <c:pt idx="18">
                  <c:v>1.04</c:v>
                </c:pt>
                <c:pt idx="19">
                  <c:v>1.0425</c:v>
                </c:pt>
                <c:pt idx="20">
                  <c:v>1.0449999999999999</c:v>
                </c:pt>
                <c:pt idx="21">
                  <c:v>1.0475000000000001</c:v>
                </c:pt>
                <c:pt idx="22">
                  <c:v>1.05</c:v>
                </c:pt>
                <c:pt idx="23">
                  <c:v>1.0525</c:v>
                </c:pt>
              </c:numCache>
            </c:numRef>
          </c:val>
        </c:ser>
        <c:dLbls>
          <c:showLegendKey val="0"/>
          <c:showVal val="0"/>
          <c:showCatName val="0"/>
          <c:showSerName val="0"/>
          <c:showPercent val="0"/>
          <c:showBubbleSize val="0"/>
        </c:dLbls>
        <c:gapWidth val="219"/>
        <c:overlap val="-27"/>
        <c:axId val="284558976"/>
        <c:axId val="297669936"/>
      </c:barChart>
      <c:catAx>
        <c:axId val="28455897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97669936"/>
        <c:crosses val="autoZero"/>
        <c:auto val="1"/>
        <c:lblAlgn val="ctr"/>
        <c:lblOffset val="100"/>
        <c:tickLblSkip val="1"/>
        <c:noMultiLvlLbl val="0"/>
      </c:catAx>
      <c:valAx>
        <c:axId val="2976699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84558976"/>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5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15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92364554989285552"/>
          <c:y val="0.37204008192185245"/>
          <c:w val="6.1456870963755232E-2"/>
          <c:h val="0.12148636421181973"/>
        </c:manualLayout>
      </c:layout>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4FED01-CB1D-40C8-BDEF-933EB10F457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DC9618FC-DD67-43DA-80E0-50AA48E18285}">
      <dgm:prSet phldrT="[Text]" custT="1"/>
      <dgm:spPr/>
      <dgm:t>
        <a:bodyPr/>
        <a:lstStyle/>
        <a:p>
          <a:r>
            <a:rPr lang="en-US" sz="1170" b="1" dirty="0" smtClean="0"/>
            <a:t>Measure Performance</a:t>
          </a:r>
          <a:endParaRPr lang="en-US" sz="1170" b="1" dirty="0"/>
        </a:p>
      </dgm:t>
    </dgm:pt>
    <dgm:pt modelId="{A0298D6B-8C64-441A-86DF-20B7E1AE368B}" type="parTrans" cxnId="{8531A948-A93D-4EE4-A6BC-F828F57D4E77}">
      <dgm:prSet/>
      <dgm:spPr/>
      <dgm:t>
        <a:bodyPr/>
        <a:lstStyle/>
        <a:p>
          <a:endParaRPr lang="en-US"/>
        </a:p>
      </dgm:t>
    </dgm:pt>
    <dgm:pt modelId="{D47D7FD6-F17F-4C38-B8F6-EEEB64B9EF56}" type="sibTrans" cxnId="{8531A948-A93D-4EE4-A6BC-F828F57D4E77}">
      <dgm:prSet/>
      <dgm:spPr/>
      <dgm:t>
        <a:bodyPr/>
        <a:lstStyle/>
        <a:p>
          <a:endParaRPr lang="en-US"/>
        </a:p>
      </dgm:t>
    </dgm:pt>
    <dgm:pt modelId="{F2518665-D613-42C9-8112-E659DC0A1BAE}">
      <dgm:prSet phldrT="[Text]" custT="1"/>
      <dgm:spPr/>
      <dgm:t>
        <a:bodyPr/>
        <a:lstStyle/>
        <a:p>
          <a:r>
            <a:rPr lang="en-US" sz="1500" dirty="0" smtClean="0"/>
            <a:t>Two year look-back – performance measurements begin in 2017 for 2019 adjustments </a:t>
          </a:r>
          <a:endParaRPr lang="en-US" sz="1500" dirty="0"/>
        </a:p>
      </dgm:t>
    </dgm:pt>
    <dgm:pt modelId="{BF1322E2-0978-4018-A502-E4559FE2C2A4}" type="parTrans" cxnId="{A6840182-E96B-47F1-9224-0A21B6FAC16C}">
      <dgm:prSet/>
      <dgm:spPr/>
      <dgm:t>
        <a:bodyPr/>
        <a:lstStyle/>
        <a:p>
          <a:endParaRPr lang="en-US"/>
        </a:p>
      </dgm:t>
    </dgm:pt>
    <dgm:pt modelId="{7F28A535-EB2D-496E-B9DC-3BB843035853}" type="sibTrans" cxnId="{A6840182-E96B-47F1-9224-0A21B6FAC16C}">
      <dgm:prSet/>
      <dgm:spPr/>
      <dgm:t>
        <a:bodyPr/>
        <a:lstStyle/>
        <a:p>
          <a:endParaRPr lang="en-US"/>
        </a:p>
      </dgm:t>
    </dgm:pt>
    <dgm:pt modelId="{EA143BF7-B35B-4392-BE08-AF11CABF1647}">
      <dgm:prSet phldrT="[Text]" custT="1"/>
      <dgm:spPr/>
      <dgm:t>
        <a:bodyPr/>
        <a:lstStyle/>
        <a:p>
          <a:r>
            <a:rPr lang="en-US" sz="1500" dirty="0" smtClean="0"/>
            <a:t>4 weighted categories – Quality, Cost/</a:t>
          </a:r>
          <a:r>
            <a:rPr lang="en-US" sz="1500" u="none" dirty="0" smtClean="0"/>
            <a:t>Resource Use, Advancing Care Information/EHR Use, Clinical Practice Improvement</a:t>
          </a:r>
          <a:endParaRPr lang="en-US" sz="1500" dirty="0"/>
        </a:p>
      </dgm:t>
    </dgm:pt>
    <dgm:pt modelId="{2E733864-CCCE-4BF1-A13A-C92ED3910802}" type="parTrans" cxnId="{66F7E03A-C823-4E16-A272-93CD5259B3EE}">
      <dgm:prSet/>
      <dgm:spPr/>
      <dgm:t>
        <a:bodyPr/>
        <a:lstStyle/>
        <a:p>
          <a:endParaRPr lang="en-US"/>
        </a:p>
      </dgm:t>
    </dgm:pt>
    <dgm:pt modelId="{8A99BDB4-35C3-4431-8AE8-6AC941C5FFE8}" type="sibTrans" cxnId="{66F7E03A-C823-4E16-A272-93CD5259B3EE}">
      <dgm:prSet/>
      <dgm:spPr/>
      <dgm:t>
        <a:bodyPr/>
        <a:lstStyle/>
        <a:p>
          <a:endParaRPr lang="en-US"/>
        </a:p>
      </dgm:t>
    </dgm:pt>
    <dgm:pt modelId="{F2E3B4A4-5B9B-4511-AE50-9C63E985E0A4}">
      <dgm:prSet phldrT="[Text]" custT="1"/>
      <dgm:spPr/>
      <dgm:t>
        <a:bodyPr/>
        <a:lstStyle/>
        <a:p>
          <a:r>
            <a:rPr lang="en-US" sz="1170" b="1" dirty="0" smtClean="0"/>
            <a:t>Composite Score</a:t>
          </a:r>
          <a:endParaRPr lang="en-US" sz="1170" b="1" dirty="0"/>
        </a:p>
      </dgm:t>
    </dgm:pt>
    <dgm:pt modelId="{27D58202-038F-4A22-A5A2-C7C8C6D6CB42}" type="parTrans" cxnId="{FEEAACFE-236C-4298-A6D1-2A464DE7FD77}">
      <dgm:prSet/>
      <dgm:spPr/>
      <dgm:t>
        <a:bodyPr/>
        <a:lstStyle/>
        <a:p>
          <a:endParaRPr lang="en-US"/>
        </a:p>
      </dgm:t>
    </dgm:pt>
    <dgm:pt modelId="{A5331E82-EADD-488F-B86C-61B22297B4AC}" type="sibTrans" cxnId="{FEEAACFE-236C-4298-A6D1-2A464DE7FD77}">
      <dgm:prSet/>
      <dgm:spPr/>
      <dgm:t>
        <a:bodyPr/>
        <a:lstStyle/>
        <a:p>
          <a:endParaRPr lang="en-US"/>
        </a:p>
      </dgm:t>
    </dgm:pt>
    <dgm:pt modelId="{D6ACA05D-8553-4805-8CA5-F9FDBAC59E67}">
      <dgm:prSet phldrT="[Text]" custT="1"/>
      <dgm:spPr/>
      <dgm:t>
        <a:bodyPr/>
        <a:lstStyle/>
        <a:p>
          <a:r>
            <a:rPr lang="en-US" sz="1500" u="none" dirty="0" smtClean="0"/>
            <a:t>Based on scores in each performance category, participants receive an annual composite score between 0-100</a:t>
          </a:r>
          <a:endParaRPr lang="en-US" sz="1500" u="none" dirty="0"/>
        </a:p>
      </dgm:t>
    </dgm:pt>
    <dgm:pt modelId="{96C558DC-F101-4ED2-B065-535B0A6CD308}" type="parTrans" cxnId="{CD66E8E8-BC95-41DF-8677-7BF2D3596E4C}">
      <dgm:prSet/>
      <dgm:spPr/>
      <dgm:t>
        <a:bodyPr/>
        <a:lstStyle/>
        <a:p>
          <a:endParaRPr lang="en-US"/>
        </a:p>
      </dgm:t>
    </dgm:pt>
    <dgm:pt modelId="{BD667F08-F1A8-42D4-8661-F04A409BD529}" type="sibTrans" cxnId="{CD66E8E8-BC95-41DF-8677-7BF2D3596E4C}">
      <dgm:prSet/>
      <dgm:spPr/>
      <dgm:t>
        <a:bodyPr/>
        <a:lstStyle/>
        <a:p>
          <a:endParaRPr lang="en-US"/>
        </a:p>
      </dgm:t>
    </dgm:pt>
    <dgm:pt modelId="{141A5234-B3FB-47D8-B1E5-1B59D0B8DFFD}">
      <dgm:prSet phldrT="[Text]" custT="1"/>
      <dgm:spPr/>
      <dgm:t>
        <a:bodyPr/>
        <a:lstStyle/>
        <a:p>
          <a:r>
            <a:rPr lang="en-US" sz="1170" b="1" dirty="0" smtClean="0"/>
            <a:t>Threshold Comparison</a:t>
          </a:r>
          <a:endParaRPr lang="en-US" sz="1170" b="1" dirty="0"/>
        </a:p>
      </dgm:t>
    </dgm:pt>
    <dgm:pt modelId="{335116ED-2DCB-440F-8B34-0D4BED21E3EB}" type="parTrans" cxnId="{9CFE94A8-536F-4C2E-BB15-A33EED00E7D3}">
      <dgm:prSet/>
      <dgm:spPr/>
      <dgm:t>
        <a:bodyPr/>
        <a:lstStyle/>
        <a:p>
          <a:endParaRPr lang="en-US"/>
        </a:p>
      </dgm:t>
    </dgm:pt>
    <dgm:pt modelId="{3977F33E-FC5F-4BBC-8876-55F8482201B3}" type="sibTrans" cxnId="{9CFE94A8-536F-4C2E-BB15-A33EED00E7D3}">
      <dgm:prSet/>
      <dgm:spPr/>
      <dgm:t>
        <a:bodyPr/>
        <a:lstStyle/>
        <a:p>
          <a:endParaRPr lang="en-US"/>
        </a:p>
      </dgm:t>
    </dgm:pt>
    <dgm:pt modelId="{B3D62E7B-B64F-4FD9-A471-455344724816}">
      <dgm:prSet phldrT="[Text]" custT="1"/>
      <dgm:spPr/>
      <dgm:t>
        <a:bodyPr/>
        <a:lstStyle/>
        <a:p>
          <a:r>
            <a:rPr lang="en-US" sz="1500" dirty="0" smtClean="0"/>
            <a:t>Each clinician’s score will be compared against a performance threshold to determine payment adjustments</a:t>
          </a:r>
          <a:endParaRPr lang="en-US" sz="1500" dirty="0"/>
        </a:p>
      </dgm:t>
    </dgm:pt>
    <dgm:pt modelId="{48A4474F-655C-4D47-8873-CBB286BBE36E}" type="parTrans" cxnId="{E931EBED-6F4B-474A-AD82-1723EE5A11D7}">
      <dgm:prSet/>
      <dgm:spPr/>
      <dgm:t>
        <a:bodyPr/>
        <a:lstStyle/>
        <a:p>
          <a:endParaRPr lang="en-US"/>
        </a:p>
      </dgm:t>
    </dgm:pt>
    <dgm:pt modelId="{C7609DD1-D7B5-403A-90FB-9CEF4FEA3218}" type="sibTrans" cxnId="{E931EBED-6F4B-474A-AD82-1723EE5A11D7}">
      <dgm:prSet/>
      <dgm:spPr/>
      <dgm:t>
        <a:bodyPr/>
        <a:lstStyle/>
        <a:p>
          <a:endParaRPr lang="en-US"/>
        </a:p>
      </dgm:t>
    </dgm:pt>
    <dgm:pt modelId="{FF935315-68E5-4371-B2D5-33BB8DA1E2E7}">
      <dgm:prSet phldrT="[Text]" custT="1"/>
      <dgm:spPr/>
      <dgm:t>
        <a:bodyPr/>
        <a:lstStyle/>
        <a:p>
          <a:r>
            <a:rPr lang="en-US" sz="1500" dirty="0" smtClean="0"/>
            <a:t>Performance threshold will based on the median of MIPS scores – competition among peers</a:t>
          </a:r>
          <a:endParaRPr lang="en-US" sz="1500" dirty="0"/>
        </a:p>
      </dgm:t>
    </dgm:pt>
    <dgm:pt modelId="{8A6A1584-B2F9-4E40-A1B6-72325F129718}" type="parTrans" cxnId="{FA65890A-26B1-4D20-BC17-598E1C108338}">
      <dgm:prSet/>
      <dgm:spPr/>
      <dgm:t>
        <a:bodyPr/>
        <a:lstStyle/>
        <a:p>
          <a:endParaRPr lang="en-US"/>
        </a:p>
      </dgm:t>
    </dgm:pt>
    <dgm:pt modelId="{07D811EC-6232-4361-B2E3-E628DBF9C7D8}" type="sibTrans" cxnId="{FA65890A-26B1-4D20-BC17-598E1C108338}">
      <dgm:prSet/>
      <dgm:spPr/>
      <dgm:t>
        <a:bodyPr/>
        <a:lstStyle/>
        <a:p>
          <a:endParaRPr lang="en-US"/>
        </a:p>
      </dgm:t>
    </dgm:pt>
    <dgm:pt modelId="{9251E6C5-D5CF-498A-8868-17213F2F2DF1}">
      <dgm:prSet phldrT="[Text]" custT="1"/>
      <dgm:spPr/>
      <dgm:t>
        <a:bodyPr/>
        <a:lstStyle/>
        <a:p>
          <a:r>
            <a:rPr lang="en-US" sz="1500" dirty="0" smtClean="0"/>
            <a:t>Score will be publicly available via Physician Compare</a:t>
          </a:r>
          <a:endParaRPr lang="en-US" sz="1500" u="none" dirty="0"/>
        </a:p>
      </dgm:t>
    </dgm:pt>
    <dgm:pt modelId="{AF047B4D-8898-4C6E-8096-88D90E53A988}" type="parTrans" cxnId="{79B97450-8FB8-4337-92C8-5FC441EF484E}">
      <dgm:prSet/>
      <dgm:spPr/>
      <dgm:t>
        <a:bodyPr/>
        <a:lstStyle/>
        <a:p>
          <a:endParaRPr lang="en-US"/>
        </a:p>
      </dgm:t>
    </dgm:pt>
    <dgm:pt modelId="{5727A1B6-B355-4C2D-B156-B17237C71B4D}" type="sibTrans" cxnId="{79B97450-8FB8-4337-92C8-5FC441EF484E}">
      <dgm:prSet/>
      <dgm:spPr/>
      <dgm:t>
        <a:bodyPr/>
        <a:lstStyle/>
        <a:p>
          <a:endParaRPr lang="en-US"/>
        </a:p>
      </dgm:t>
    </dgm:pt>
    <dgm:pt modelId="{3805E1F3-5982-4845-9483-9F4BDA97D1FA}">
      <dgm:prSet phldrT="[Text]" custT="1"/>
      <dgm:spPr/>
      <dgm:t>
        <a:bodyPr/>
        <a:lstStyle/>
        <a:p>
          <a:r>
            <a:rPr lang="en-US" sz="1170" b="1" dirty="0" smtClean="0"/>
            <a:t>Additional Adjustments</a:t>
          </a:r>
          <a:endParaRPr lang="en-US" sz="1170" b="1" dirty="0"/>
        </a:p>
      </dgm:t>
    </dgm:pt>
    <dgm:pt modelId="{CF3D9F2A-F875-48E5-B516-20DB5DB3EB32}" type="parTrans" cxnId="{14AB1E3C-716A-45AC-9B29-E2036DB71F19}">
      <dgm:prSet/>
      <dgm:spPr/>
      <dgm:t>
        <a:bodyPr/>
        <a:lstStyle/>
        <a:p>
          <a:endParaRPr lang="en-US"/>
        </a:p>
      </dgm:t>
    </dgm:pt>
    <dgm:pt modelId="{B93FEC24-C8D2-4D64-8B20-DECC15944E04}" type="sibTrans" cxnId="{14AB1E3C-716A-45AC-9B29-E2036DB71F19}">
      <dgm:prSet/>
      <dgm:spPr/>
      <dgm:t>
        <a:bodyPr/>
        <a:lstStyle/>
        <a:p>
          <a:endParaRPr lang="en-US"/>
        </a:p>
      </dgm:t>
    </dgm:pt>
    <dgm:pt modelId="{28BEA7DE-0DCD-4AB6-A4E9-99D52C3FC830}">
      <dgm:prSet custT="1"/>
      <dgm:spPr/>
      <dgm:t>
        <a:bodyPr/>
        <a:lstStyle/>
        <a:p>
          <a:r>
            <a:rPr lang="en-US" sz="1500" dirty="0" smtClean="0"/>
            <a:t>Adjustments are budget neutral – upward adjustment can be scaled up or down, with the scaling factor not to exceed 3 times the baseline adjustment</a:t>
          </a:r>
          <a:endParaRPr lang="en-US" sz="1500" dirty="0"/>
        </a:p>
      </dgm:t>
    </dgm:pt>
    <dgm:pt modelId="{DD6FDB4E-6320-4089-9CD7-7B0E19FCA2B2}" type="parTrans" cxnId="{8E1CEB1A-A9D1-4704-B63F-91AD7C45B9AF}">
      <dgm:prSet/>
      <dgm:spPr/>
      <dgm:t>
        <a:bodyPr/>
        <a:lstStyle/>
        <a:p>
          <a:endParaRPr lang="en-US"/>
        </a:p>
      </dgm:t>
    </dgm:pt>
    <dgm:pt modelId="{6FD34E53-5235-46F3-BFA5-6A570A8FEEAD}" type="sibTrans" cxnId="{8E1CEB1A-A9D1-4704-B63F-91AD7C45B9AF}">
      <dgm:prSet/>
      <dgm:spPr/>
      <dgm:t>
        <a:bodyPr/>
        <a:lstStyle/>
        <a:p>
          <a:endParaRPr lang="en-US"/>
        </a:p>
      </dgm:t>
    </dgm:pt>
    <dgm:pt modelId="{AC218B3F-7A5D-45A5-B006-B5E121E0E50D}">
      <dgm:prSet phldrT="[Text]" custT="1"/>
      <dgm:spPr/>
      <dgm:t>
        <a:bodyPr/>
        <a:lstStyle/>
        <a:p>
          <a:r>
            <a:rPr lang="en-US" sz="1500" dirty="0" smtClean="0"/>
            <a:t>EHR MU, PQRS, and VBM –  sunset in 2018, with certain measures incorporated into new MIPS categories </a:t>
          </a:r>
          <a:endParaRPr lang="en-US" sz="1500" dirty="0"/>
        </a:p>
      </dgm:t>
    </dgm:pt>
    <dgm:pt modelId="{642EA86E-5969-4286-919D-4ECFC8EB5D3F}" type="parTrans" cxnId="{66A22BFB-62B0-4594-81CA-F6AD03F6CF0A}">
      <dgm:prSet/>
      <dgm:spPr/>
      <dgm:t>
        <a:bodyPr/>
        <a:lstStyle/>
        <a:p>
          <a:endParaRPr lang="en-US"/>
        </a:p>
      </dgm:t>
    </dgm:pt>
    <dgm:pt modelId="{20360F54-9BD2-4DED-BF4C-D8961AC762D6}" type="sibTrans" cxnId="{66A22BFB-62B0-4594-81CA-F6AD03F6CF0A}">
      <dgm:prSet/>
      <dgm:spPr/>
      <dgm:t>
        <a:bodyPr/>
        <a:lstStyle/>
        <a:p>
          <a:endParaRPr lang="en-US"/>
        </a:p>
      </dgm:t>
    </dgm:pt>
    <dgm:pt modelId="{8CC628C5-4291-4CD2-8384-97345F23566C}">
      <dgm:prSet custT="1"/>
      <dgm:spPr/>
      <dgm:t>
        <a:bodyPr/>
        <a:lstStyle/>
        <a:p>
          <a:r>
            <a:rPr lang="en-US" sz="1500" dirty="0" smtClean="0"/>
            <a:t>Additional exceptional performance adjustment offered to small number of best performers</a:t>
          </a:r>
          <a:endParaRPr lang="en-US" sz="1500" dirty="0"/>
        </a:p>
      </dgm:t>
    </dgm:pt>
    <dgm:pt modelId="{A1370C26-6F7C-4EF9-9B72-2F18E652C32A}" type="parTrans" cxnId="{8E77CAEC-711C-46D5-B44F-F387A83385F9}">
      <dgm:prSet/>
      <dgm:spPr/>
      <dgm:t>
        <a:bodyPr/>
        <a:lstStyle/>
        <a:p>
          <a:endParaRPr lang="en-US"/>
        </a:p>
      </dgm:t>
    </dgm:pt>
    <dgm:pt modelId="{BFBCCC9C-1F71-4955-84DF-D062AAFDC930}" type="sibTrans" cxnId="{8E77CAEC-711C-46D5-B44F-F387A83385F9}">
      <dgm:prSet/>
      <dgm:spPr/>
      <dgm:t>
        <a:bodyPr/>
        <a:lstStyle/>
        <a:p>
          <a:endParaRPr lang="en-US"/>
        </a:p>
      </dgm:t>
    </dgm:pt>
    <dgm:pt modelId="{5FAF884B-E70F-4854-891C-7B03DA147ACA}" type="pres">
      <dgm:prSet presAssocID="{954FED01-CB1D-40C8-BDEF-933EB10F457D}" presName="linearFlow" presStyleCnt="0">
        <dgm:presLayoutVars>
          <dgm:dir/>
          <dgm:animLvl val="lvl"/>
          <dgm:resizeHandles val="exact"/>
        </dgm:presLayoutVars>
      </dgm:prSet>
      <dgm:spPr/>
      <dgm:t>
        <a:bodyPr/>
        <a:lstStyle/>
        <a:p>
          <a:endParaRPr lang="en-US"/>
        </a:p>
      </dgm:t>
    </dgm:pt>
    <dgm:pt modelId="{4389E813-C406-4A4C-9B33-1426325209C2}" type="pres">
      <dgm:prSet presAssocID="{DC9618FC-DD67-43DA-80E0-50AA48E18285}" presName="composite" presStyleCnt="0"/>
      <dgm:spPr/>
    </dgm:pt>
    <dgm:pt modelId="{BD49564E-3243-479D-81FA-2829D4E9F932}" type="pres">
      <dgm:prSet presAssocID="{DC9618FC-DD67-43DA-80E0-50AA48E18285}" presName="parentText" presStyleLbl="alignNode1" presStyleIdx="0" presStyleCnt="4" custScaleX="102743" custLinFactNeighborY="-2118">
        <dgm:presLayoutVars>
          <dgm:chMax val="1"/>
          <dgm:bulletEnabled val="1"/>
        </dgm:presLayoutVars>
      </dgm:prSet>
      <dgm:spPr/>
      <dgm:t>
        <a:bodyPr/>
        <a:lstStyle/>
        <a:p>
          <a:endParaRPr lang="en-US"/>
        </a:p>
      </dgm:t>
    </dgm:pt>
    <dgm:pt modelId="{FDC15D6B-098E-4EE8-9E22-0949FB9DB0A7}" type="pres">
      <dgm:prSet presAssocID="{DC9618FC-DD67-43DA-80E0-50AA48E18285}" presName="descendantText" presStyleLbl="alignAcc1" presStyleIdx="0" presStyleCnt="4" custScaleY="118747">
        <dgm:presLayoutVars>
          <dgm:bulletEnabled val="1"/>
        </dgm:presLayoutVars>
      </dgm:prSet>
      <dgm:spPr/>
      <dgm:t>
        <a:bodyPr/>
        <a:lstStyle/>
        <a:p>
          <a:endParaRPr lang="en-US"/>
        </a:p>
      </dgm:t>
    </dgm:pt>
    <dgm:pt modelId="{5B1ACEDA-A015-4F80-B394-982920642F02}" type="pres">
      <dgm:prSet presAssocID="{D47D7FD6-F17F-4C38-B8F6-EEEB64B9EF56}" presName="sp" presStyleCnt="0"/>
      <dgm:spPr/>
    </dgm:pt>
    <dgm:pt modelId="{918BF6F3-F1F1-42B7-AB83-3256A08F9173}" type="pres">
      <dgm:prSet presAssocID="{F2E3B4A4-5B9B-4511-AE50-9C63E985E0A4}" presName="composite" presStyleCnt="0"/>
      <dgm:spPr/>
    </dgm:pt>
    <dgm:pt modelId="{F128A534-664C-4A92-A2D1-CAC4B7AE5811}" type="pres">
      <dgm:prSet presAssocID="{F2E3B4A4-5B9B-4511-AE50-9C63E985E0A4}" presName="parentText" presStyleLbl="alignNode1" presStyleIdx="1" presStyleCnt="4" custLinFactNeighborY="-12292">
        <dgm:presLayoutVars>
          <dgm:chMax val="1"/>
          <dgm:bulletEnabled val="1"/>
        </dgm:presLayoutVars>
      </dgm:prSet>
      <dgm:spPr/>
      <dgm:t>
        <a:bodyPr/>
        <a:lstStyle/>
        <a:p>
          <a:endParaRPr lang="en-US"/>
        </a:p>
      </dgm:t>
    </dgm:pt>
    <dgm:pt modelId="{CAF13123-FCC1-4201-936C-6A3C0528F236}" type="pres">
      <dgm:prSet presAssocID="{F2E3B4A4-5B9B-4511-AE50-9C63E985E0A4}" presName="descendantText" presStyleLbl="alignAcc1" presStyleIdx="1" presStyleCnt="4" custLinFactNeighborY="-18914">
        <dgm:presLayoutVars>
          <dgm:bulletEnabled val="1"/>
        </dgm:presLayoutVars>
      </dgm:prSet>
      <dgm:spPr/>
      <dgm:t>
        <a:bodyPr/>
        <a:lstStyle/>
        <a:p>
          <a:endParaRPr lang="en-US"/>
        </a:p>
      </dgm:t>
    </dgm:pt>
    <dgm:pt modelId="{D96AB0B3-7D8F-44EA-99AF-58E898A5EE94}" type="pres">
      <dgm:prSet presAssocID="{A5331E82-EADD-488F-B86C-61B22297B4AC}" presName="sp" presStyleCnt="0"/>
      <dgm:spPr/>
    </dgm:pt>
    <dgm:pt modelId="{78F62716-CFFB-4B5D-BE88-980973444C49}" type="pres">
      <dgm:prSet presAssocID="{141A5234-B3FB-47D8-B1E5-1B59D0B8DFFD}" presName="composite" presStyleCnt="0"/>
      <dgm:spPr/>
    </dgm:pt>
    <dgm:pt modelId="{E0E69E56-07EA-421A-88D1-4E62FB8A48B2}" type="pres">
      <dgm:prSet presAssocID="{141A5234-B3FB-47D8-B1E5-1B59D0B8DFFD}" presName="parentText" presStyleLbl="alignNode1" presStyleIdx="2" presStyleCnt="4" custLinFactNeighborY="-22831">
        <dgm:presLayoutVars>
          <dgm:chMax val="1"/>
          <dgm:bulletEnabled val="1"/>
        </dgm:presLayoutVars>
      </dgm:prSet>
      <dgm:spPr/>
      <dgm:t>
        <a:bodyPr/>
        <a:lstStyle/>
        <a:p>
          <a:endParaRPr lang="en-US"/>
        </a:p>
      </dgm:t>
    </dgm:pt>
    <dgm:pt modelId="{B2AF1A78-E79E-44E9-B3F6-7DD70789523A}" type="pres">
      <dgm:prSet presAssocID="{141A5234-B3FB-47D8-B1E5-1B59D0B8DFFD}" presName="descendantText" presStyleLbl="alignAcc1" presStyleIdx="2" presStyleCnt="4" custLinFactNeighborY="-35129">
        <dgm:presLayoutVars>
          <dgm:bulletEnabled val="1"/>
        </dgm:presLayoutVars>
      </dgm:prSet>
      <dgm:spPr/>
      <dgm:t>
        <a:bodyPr/>
        <a:lstStyle/>
        <a:p>
          <a:endParaRPr lang="en-US"/>
        </a:p>
      </dgm:t>
    </dgm:pt>
    <dgm:pt modelId="{E4C5CA95-06E8-48A0-9543-3AF57CD8980C}" type="pres">
      <dgm:prSet presAssocID="{3977F33E-FC5F-4BBC-8876-55F8482201B3}" presName="sp" presStyleCnt="0"/>
      <dgm:spPr/>
    </dgm:pt>
    <dgm:pt modelId="{C96C1F2A-C7B0-428A-B091-CE9702D7E3BA}" type="pres">
      <dgm:prSet presAssocID="{3805E1F3-5982-4845-9483-9F4BDA97D1FA}" presName="composite" presStyleCnt="0"/>
      <dgm:spPr/>
    </dgm:pt>
    <dgm:pt modelId="{8C5F9A04-E1BC-4428-B172-62A79E146EB2}" type="pres">
      <dgm:prSet presAssocID="{3805E1F3-5982-4845-9483-9F4BDA97D1FA}" presName="parentText" presStyleLbl="alignNode1" presStyleIdx="3" presStyleCnt="4" custLinFactNeighborY="-34242">
        <dgm:presLayoutVars>
          <dgm:chMax val="1"/>
          <dgm:bulletEnabled val="1"/>
        </dgm:presLayoutVars>
      </dgm:prSet>
      <dgm:spPr/>
      <dgm:t>
        <a:bodyPr/>
        <a:lstStyle/>
        <a:p>
          <a:endParaRPr lang="en-US"/>
        </a:p>
      </dgm:t>
    </dgm:pt>
    <dgm:pt modelId="{193747C3-DEC4-4511-9369-BCA22FE3EB00}" type="pres">
      <dgm:prSet presAssocID="{3805E1F3-5982-4845-9483-9F4BDA97D1FA}" presName="descendantText" presStyleLbl="alignAcc1" presStyleIdx="3" presStyleCnt="4" custLinFactNeighborY="-52689">
        <dgm:presLayoutVars>
          <dgm:bulletEnabled val="1"/>
        </dgm:presLayoutVars>
      </dgm:prSet>
      <dgm:spPr/>
      <dgm:t>
        <a:bodyPr/>
        <a:lstStyle/>
        <a:p>
          <a:endParaRPr lang="en-US"/>
        </a:p>
      </dgm:t>
    </dgm:pt>
  </dgm:ptLst>
  <dgm:cxnLst>
    <dgm:cxn modelId="{79B97450-8FB8-4337-92C8-5FC441EF484E}" srcId="{F2E3B4A4-5B9B-4511-AE50-9C63E985E0A4}" destId="{9251E6C5-D5CF-498A-8868-17213F2F2DF1}" srcOrd="1" destOrd="0" parTransId="{AF047B4D-8898-4C6E-8096-88D90E53A988}" sibTransId="{5727A1B6-B355-4C2D-B156-B17237C71B4D}"/>
    <dgm:cxn modelId="{A7FEF4DE-9A16-422C-ABDC-95F86D6E99B1}" type="presOf" srcId="{9251E6C5-D5CF-498A-8868-17213F2F2DF1}" destId="{CAF13123-FCC1-4201-936C-6A3C0528F236}" srcOrd="0" destOrd="1" presId="urn:microsoft.com/office/officeart/2005/8/layout/chevron2"/>
    <dgm:cxn modelId="{E931EBED-6F4B-474A-AD82-1723EE5A11D7}" srcId="{141A5234-B3FB-47D8-B1E5-1B59D0B8DFFD}" destId="{B3D62E7B-B64F-4FD9-A471-455344724816}" srcOrd="0" destOrd="0" parTransId="{48A4474F-655C-4D47-8873-CBB286BBE36E}" sibTransId="{C7609DD1-D7B5-403A-90FB-9CEF4FEA3218}"/>
    <dgm:cxn modelId="{8531A948-A93D-4EE4-A6BC-F828F57D4E77}" srcId="{954FED01-CB1D-40C8-BDEF-933EB10F457D}" destId="{DC9618FC-DD67-43DA-80E0-50AA48E18285}" srcOrd="0" destOrd="0" parTransId="{A0298D6B-8C64-441A-86DF-20B7E1AE368B}" sibTransId="{D47D7FD6-F17F-4C38-B8F6-EEEB64B9EF56}"/>
    <dgm:cxn modelId="{FEEAACFE-236C-4298-A6D1-2A464DE7FD77}" srcId="{954FED01-CB1D-40C8-BDEF-933EB10F457D}" destId="{F2E3B4A4-5B9B-4511-AE50-9C63E985E0A4}" srcOrd="1" destOrd="0" parTransId="{27D58202-038F-4A22-A5A2-C7C8C6D6CB42}" sibTransId="{A5331E82-EADD-488F-B86C-61B22297B4AC}"/>
    <dgm:cxn modelId="{7B3505F2-987E-459A-8A0E-1D226F6F17E2}" type="presOf" srcId="{954FED01-CB1D-40C8-BDEF-933EB10F457D}" destId="{5FAF884B-E70F-4854-891C-7B03DA147ACA}" srcOrd="0" destOrd="0" presId="urn:microsoft.com/office/officeart/2005/8/layout/chevron2"/>
    <dgm:cxn modelId="{9CFE94A8-536F-4C2E-BB15-A33EED00E7D3}" srcId="{954FED01-CB1D-40C8-BDEF-933EB10F457D}" destId="{141A5234-B3FB-47D8-B1E5-1B59D0B8DFFD}" srcOrd="2" destOrd="0" parTransId="{335116ED-2DCB-440F-8B34-0D4BED21E3EB}" sibTransId="{3977F33E-FC5F-4BBC-8876-55F8482201B3}"/>
    <dgm:cxn modelId="{43098CEA-B171-4505-B891-2DEB569EEF37}" type="presOf" srcId="{F2518665-D613-42C9-8112-E659DC0A1BAE}" destId="{FDC15D6B-098E-4EE8-9E22-0949FB9DB0A7}" srcOrd="0" destOrd="0" presId="urn:microsoft.com/office/officeart/2005/8/layout/chevron2"/>
    <dgm:cxn modelId="{C29407E6-CC1A-44A8-9EE1-94B4931CC795}" type="presOf" srcId="{EA143BF7-B35B-4392-BE08-AF11CABF1647}" destId="{FDC15D6B-098E-4EE8-9E22-0949FB9DB0A7}" srcOrd="0" destOrd="1" presId="urn:microsoft.com/office/officeart/2005/8/layout/chevron2"/>
    <dgm:cxn modelId="{66F7E03A-C823-4E16-A272-93CD5259B3EE}" srcId="{DC9618FC-DD67-43DA-80E0-50AA48E18285}" destId="{EA143BF7-B35B-4392-BE08-AF11CABF1647}" srcOrd="1" destOrd="0" parTransId="{2E733864-CCCE-4BF1-A13A-C92ED3910802}" sibTransId="{8A99BDB4-35C3-4431-8AE8-6AC941C5FFE8}"/>
    <dgm:cxn modelId="{794EEA21-D176-44BA-A9F1-101EA4FEF6D5}" type="presOf" srcId="{B3D62E7B-B64F-4FD9-A471-455344724816}" destId="{B2AF1A78-E79E-44E9-B3F6-7DD70789523A}" srcOrd="0" destOrd="0" presId="urn:microsoft.com/office/officeart/2005/8/layout/chevron2"/>
    <dgm:cxn modelId="{83885C86-B42A-42F7-9FEA-7AF5ADE84E96}" type="presOf" srcId="{DC9618FC-DD67-43DA-80E0-50AA48E18285}" destId="{BD49564E-3243-479D-81FA-2829D4E9F932}" srcOrd="0" destOrd="0" presId="urn:microsoft.com/office/officeart/2005/8/layout/chevron2"/>
    <dgm:cxn modelId="{CD66E8E8-BC95-41DF-8677-7BF2D3596E4C}" srcId="{F2E3B4A4-5B9B-4511-AE50-9C63E985E0A4}" destId="{D6ACA05D-8553-4805-8CA5-F9FDBAC59E67}" srcOrd="0" destOrd="0" parTransId="{96C558DC-F101-4ED2-B065-535B0A6CD308}" sibTransId="{BD667F08-F1A8-42D4-8661-F04A409BD529}"/>
    <dgm:cxn modelId="{14AB1E3C-716A-45AC-9B29-E2036DB71F19}" srcId="{954FED01-CB1D-40C8-BDEF-933EB10F457D}" destId="{3805E1F3-5982-4845-9483-9F4BDA97D1FA}" srcOrd="3" destOrd="0" parTransId="{CF3D9F2A-F875-48E5-B516-20DB5DB3EB32}" sibTransId="{B93FEC24-C8D2-4D64-8B20-DECC15944E04}"/>
    <dgm:cxn modelId="{29F19720-FCE5-4B5E-8920-2295E49DFAE9}" type="presOf" srcId="{D6ACA05D-8553-4805-8CA5-F9FDBAC59E67}" destId="{CAF13123-FCC1-4201-936C-6A3C0528F236}" srcOrd="0" destOrd="0" presId="urn:microsoft.com/office/officeart/2005/8/layout/chevron2"/>
    <dgm:cxn modelId="{5B4CE5EE-1D7A-4528-A58F-F16D74B16CD0}" type="presOf" srcId="{F2E3B4A4-5B9B-4511-AE50-9C63E985E0A4}" destId="{F128A534-664C-4A92-A2D1-CAC4B7AE5811}" srcOrd="0" destOrd="0" presId="urn:microsoft.com/office/officeart/2005/8/layout/chevron2"/>
    <dgm:cxn modelId="{FA65890A-26B1-4D20-BC17-598E1C108338}" srcId="{141A5234-B3FB-47D8-B1E5-1B59D0B8DFFD}" destId="{FF935315-68E5-4371-B2D5-33BB8DA1E2E7}" srcOrd="1" destOrd="0" parTransId="{8A6A1584-B2F9-4E40-A1B6-72325F129718}" sibTransId="{07D811EC-6232-4361-B2E3-E628DBF9C7D8}"/>
    <dgm:cxn modelId="{A6840182-E96B-47F1-9224-0A21B6FAC16C}" srcId="{DC9618FC-DD67-43DA-80E0-50AA48E18285}" destId="{F2518665-D613-42C9-8112-E659DC0A1BAE}" srcOrd="0" destOrd="0" parTransId="{BF1322E2-0978-4018-A502-E4559FE2C2A4}" sibTransId="{7F28A535-EB2D-496E-B9DC-3BB843035853}"/>
    <dgm:cxn modelId="{9BC20BE1-4A0E-4815-BAB6-785CB4B37148}" type="presOf" srcId="{FF935315-68E5-4371-B2D5-33BB8DA1E2E7}" destId="{B2AF1A78-E79E-44E9-B3F6-7DD70789523A}" srcOrd="0" destOrd="1" presId="urn:microsoft.com/office/officeart/2005/8/layout/chevron2"/>
    <dgm:cxn modelId="{06F9C08C-88A6-4741-B9B8-9B9A2A081935}" type="presOf" srcId="{141A5234-B3FB-47D8-B1E5-1B59D0B8DFFD}" destId="{E0E69E56-07EA-421A-88D1-4E62FB8A48B2}" srcOrd="0" destOrd="0" presId="urn:microsoft.com/office/officeart/2005/8/layout/chevron2"/>
    <dgm:cxn modelId="{8E77CAEC-711C-46D5-B44F-F387A83385F9}" srcId="{3805E1F3-5982-4845-9483-9F4BDA97D1FA}" destId="{8CC628C5-4291-4CD2-8384-97345F23566C}" srcOrd="1" destOrd="0" parTransId="{A1370C26-6F7C-4EF9-9B72-2F18E652C32A}" sibTransId="{BFBCCC9C-1F71-4955-84DF-D062AAFDC930}"/>
    <dgm:cxn modelId="{66A22BFB-62B0-4594-81CA-F6AD03F6CF0A}" srcId="{DC9618FC-DD67-43DA-80E0-50AA48E18285}" destId="{AC218B3F-7A5D-45A5-B006-B5E121E0E50D}" srcOrd="2" destOrd="0" parTransId="{642EA86E-5969-4286-919D-4ECFC8EB5D3F}" sibTransId="{20360F54-9BD2-4DED-BF4C-D8961AC762D6}"/>
    <dgm:cxn modelId="{215317A9-BE27-4E87-BC78-638D3ACBD72A}" type="presOf" srcId="{AC218B3F-7A5D-45A5-B006-B5E121E0E50D}" destId="{FDC15D6B-098E-4EE8-9E22-0949FB9DB0A7}" srcOrd="0" destOrd="2" presId="urn:microsoft.com/office/officeart/2005/8/layout/chevron2"/>
    <dgm:cxn modelId="{BBD47C8E-313C-4073-8ED6-66607320AC6A}" type="presOf" srcId="{3805E1F3-5982-4845-9483-9F4BDA97D1FA}" destId="{8C5F9A04-E1BC-4428-B172-62A79E146EB2}" srcOrd="0" destOrd="0" presId="urn:microsoft.com/office/officeart/2005/8/layout/chevron2"/>
    <dgm:cxn modelId="{72AB1EED-4F25-4098-A69F-79791CFB58E4}" type="presOf" srcId="{8CC628C5-4291-4CD2-8384-97345F23566C}" destId="{193747C3-DEC4-4511-9369-BCA22FE3EB00}" srcOrd="0" destOrd="1" presId="urn:microsoft.com/office/officeart/2005/8/layout/chevron2"/>
    <dgm:cxn modelId="{8E1CEB1A-A9D1-4704-B63F-91AD7C45B9AF}" srcId="{3805E1F3-5982-4845-9483-9F4BDA97D1FA}" destId="{28BEA7DE-0DCD-4AB6-A4E9-99D52C3FC830}" srcOrd="0" destOrd="0" parTransId="{DD6FDB4E-6320-4089-9CD7-7B0E19FCA2B2}" sibTransId="{6FD34E53-5235-46F3-BFA5-6A570A8FEEAD}"/>
    <dgm:cxn modelId="{050475C8-5E23-4D02-8547-787B2A09EFDD}" type="presOf" srcId="{28BEA7DE-0DCD-4AB6-A4E9-99D52C3FC830}" destId="{193747C3-DEC4-4511-9369-BCA22FE3EB00}" srcOrd="0" destOrd="0" presId="urn:microsoft.com/office/officeart/2005/8/layout/chevron2"/>
    <dgm:cxn modelId="{6CC19343-132C-490D-BADA-3DE54F026F7B}" type="presParOf" srcId="{5FAF884B-E70F-4854-891C-7B03DA147ACA}" destId="{4389E813-C406-4A4C-9B33-1426325209C2}" srcOrd="0" destOrd="0" presId="urn:microsoft.com/office/officeart/2005/8/layout/chevron2"/>
    <dgm:cxn modelId="{82668AE8-28F0-485E-A277-312021EE70EF}" type="presParOf" srcId="{4389E813-C406-4A4C-9B33-1426325209C2}" destId="{BD49564E-3243-479D-81FA-2829D4E9F932}" srcOrd="0" destOrd="0" presId="urn:microsoft.com/office/officeart/2005/8/layout/chevron2"/>
    <dgm:cxn modelId="{C6AB4E14-B3B8-4515-9032-3184D45C642D}" type="presParOf" srcId="{4389E813-C406-4A4C-9B33-1426325209C2}" destId="{FDC15D6B-098E-4EE8-9E22-0949FB9DB0A7}" srcOrd="1" destOrd="0" presId="urn:microsoft.com/office/officeart/2005/8/layout/chevron2"/>
    <dgm:cxn modelId="{D284BA0A-10F1-431E-9FC5-8380D1FF5AED}" type="presParOf" srcId="{5FAF884B-E70F-4854-891C-7B03DA147ACA}" destId="{5B1ACEDA-A015-4F80-B394-982920642F02}" srcOrd="1" destOrd="0" presId="urn:microsoft.com/office/officeart/2005/8/layout/chevron2"/>
    <dgm:cxn modelId="{1D390FB0-B169-4B81-B2BE-5502105A8738}" type="presParOf" srcId="{5FAF884B-E70F-4854-891C-7B03DA147ACA}" destId="{918BF6F3-F1F1-42B7-AB83-3256A08F9173}" srcOrd="2" destOrd="0" presId="urn:microsoft.com/office/officeart/2005/8/layout/chevron2"/>
    <dgm:cxn modelId="{48BB2B08-FB87-4019-9A94-C8E537210108}" type="presParOf" srcId="{918BF6F3-F1F1-42B7-AB83-3256A08F9173}" destId="{F128A534-664C-4A92-A2D1-CAC4B7AE5811}" srcOrd="0" destOrd="0" presId="urn:microsoft.com/office/officeart/2005/8/layout/chevron2"/>
    <dgm:cxn modelId="{94F56FBD-0573-4F17-A667-A5F7AE8F8C32}" type="presParOf" srcId="{918BF6F3-F1F1-42B7-AB83-3256A08F9173}" destId="{CAF13123-FCC1-4201-936C-6A3C0528F236}" srcOrd="1" destOrd="0" presId="urn:microsoft.com/office/officeart/2005/8/layout/chevron2"/>
    <dgm:cxn modelId="{EC2E8345-ADDE-41C2-92A4-7EE54AE92988}" type="presParOf" srcId="{5FAF884B-E70F-4854-891C-7B03DA147ACA}" destId="{D96AB0B3-7D8F-44EA-99AF-58E898A5EE94}" srcOrd="3" destOrd="0" presId="urn:microsoft.com/office/officeart/2005/8/layout/chevron2"/>
    <dgm:cxn modelId="{B2BBC852-19EB-4DB1-994A-3E24A518A90B}" type="presParOf" srcId="{5FAF884B-E70F-4854-891C-7B03DA147ACA}" destId="{78F62716-CFFB-4B5D-BE88-980973444C49}" srcOrd="4" destOrd="0" presId="urn:microsoft.com/office/officeart/2005/8/layout/chevron2"/>
    <dgm:cxn modelId="{33D500E5-74E2-4183-9956-C86AC968CA20}" type="presParOf" srcId="{78F62716-CFFB-4B5D-BE88-980973444C49}" destId="{E0E69E56-07EA-421A-88D1-4E62FB8A48B2}" srcOrd="0" destOrd="0" presId="urn:microsoft.com/office/officeart/2005/8/layout/chevron2"/>
    <dgm:cxn modelId="{BC3729DA-E664-4420-A5D4-78E39A64146B}" type="presParOf" srcId="{78F62716-CFFB-4B5D-BE88-980973444C49}" destId="{B2AF1A78-E79E-44E9-B3F6-7DD70789523A}" srcOrd="1" destOrd="0" presId="urn:microsoft.com/office/officeart/2005/8/layout/chevron2"/>
    <dgm:cxn modelId="{10B7C1EA-AD4E-4426-8FFA-98A731A9BBC0}" type="presParOf" srcId="{5FAF884B-E70F-4854-891C-7B03DA147ACA}" destId="{E4C5CA95-06E8-48A0-9543-3AF57CD8980C}" srcOrd="5" destOrd="0" presId="urn:microsoft.com/office/officeart/2005/8/layout/chevron2"/>
    <dgm:cxn modelId="{AE92E38D-8DF1-4466-BE2D-806B71B54AC2}" type="presParOf" srcId="{5FAF884B-E70F-4854-891C-7B03DA147ACA}" destId="{C96C1F2A-C7B0-428A-B091-CE9702D7E3BA}" srcOrd="6" destOrd="0" presId="urn:microsoft.com/office/officeart/2005/8/layout/chevron2"/>
    <dgm:cxn modelId="{3AC97C38-6576-4E5F-8CEE-B1B372D38140}" type="presParOf" srcId="{C96C1F2A-C7B0-428A-B091-CE9702D7E3BA}" destId="{8C5F9A04-E1BC-4428-B172-62A79E146EB2}" srcOrd="0" destOrd="0" presId="urn:microsoft.com/office/officeart/2005/8/layout/chevron2"/>
    <dgm:cxn modelId="{2CA3AE3D-5619-4019-81C1-BBA449260E6F}" type="presParOf" srcId="{C96C1F2A-C7B0-428A-B091-CE9702D7E3BA}" destId="{193747C3-DEC4-4511-9369-BCA22FE3EB0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9564E-3243-479D-81FA-2829D4E9F932}">
      <dsp:nvSpPr>
        <dsp:cNvPr id="0" name=""/>
        <dsp:cNvSpPr/>
      </dsp:nvSpPr>
      <dsp:spPr>
        <a:xfrm rot="5400000">
          <a:off x="-192913" y="245702"/>
          <a:ext cx="1328605" cy="955534"/>
        </a:xfrm>
        <a:prstGeom prst="chevron">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20065">
            <a:lnSpc>
              <a:spcPct val="90000"/>
            </a:lnSpc>
            <a:spcBef>
              <a:spcPct val="0"/>
            </a:spcBef>
            <a:spcAft>
              <a:spcPct val="35000"/>
            </a:spcAft>
          </a:pPr>
          <a:r>
            <a:rPr lang="en-US" sz="1170" b="1" kern="1200" dirty="0" smtClean="0"/>
            <a:t>Measure Performance</a:t>
          </a:r>
          <a:endParaRPr lang="en-US" sz="1170" b="1" kern="1200" dirty="0"/>
        </a:p>
      </dsp:txBody>
      <dsp:txXfrm rot="-5400000">
        <a:off x="-6377" y="536933"/>
        <a:ext cx="955534" cy="373071"/>
      </dsp:txXfrm>
    </dsp:sp>
    <dsp:sp modelId="{FDC15D6B-098E-4EE8-9E22-0949FB9DB0A7}">
      <dsp:nvSpPr>
        <dsp:cNvPr id="0" name=""/>
        <dsp:cNvSpPr/>
      </dsp:nvSpPr>
      <dsp:spPr>
        <a:xfrm rot="5400000">
          <a:off x="5444774" y="-4502057"/>
          <a:ext cx="1026030" cy="10042776"/>
        </a:xfrm>
        <a:prstGeom prst="round2Same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Two year look-back – performance measurements begin in 2017 for 2019 adjustments </a:t>
          </a:r>
          <a:endParaRPr lang="en-US" sz="1500" kern="1200" dirty="0"/>
        </a:p>
        <a:p>
          <a:pPr marL="114300" lvl="1" indent="-114300" algn="l" defTabSz="666750">
            <a:lnSpc>
              <a:spcPct val="90000"/>
            </a:lnSpc>
            <a:spcBef>
              <a:spcPct val="0"/>
            </a:spcBef>
            <a:spcAft>
              <a:spcPct val="15000"/>
            </a:spcAft>
            <a:buChar char="••"/>
          </a:pPr>
          <a:r>
            <a:rPr lang="en-US" sz="1500" kern="1200" dirty="0" smtClean="0"/>
            <a:t>4 weighted categories – Quality, Cost/</a:t>
          </a:r>
          <a:r>
            <a:rPr lang="en-US" sz="1500" u="none" kern="1200" dirty="0" smtClean="0"/>
            <a:t>Resource Use, Advancing Care Information/EHR Use, Clinical Practice Improvement</a:t>
          </a:r>
          <a:endParaRPr lang="en-US" sz="1500" kern="1200" dirty="0"/>
        </a:p>
        <a:p>
          <a:pPr marL="114300" lvl="1" indent="-114300" algn="l" defTabSz="666750">
            <a:lnSpc>
              <a:spcPct val="90000"/>
            </a:lnSpc>
            <a:spcBef>
              <a:spcPct val="0"/>
            </a:spcBef>
            <a:spcAft>
              <a:spcPct val="15000"/>
            </a:spcAft>
            <a:buChar char="••"/>
          </a:pPr>
          <a:r>
            <a:rPr lang="en-US" sz="1500" kern="1200" dirty="0" smtClean="0"/>
            <a:t>EHR MU, PQRS, and VBM –  sunset in 2018, with certain measures incorporated into new MIPS categories </a:t>
          </a:r>
          <a:endParaRPr lang="en-US" sz="1500" kern="1200" dirty="0"/>
        </a:p>
      </dsp:txBody>
      <dsp:txXfrm rot="-5400000">
        <a:off x="936402" y="56402"/>
        <a:ext cx="9992689" cy="925856"/>
      </dsp:txXfrm>
    </dsp:sp>
    <dsp:sp modelId="{F128A534-664C-4A92-A2D1-CAC4B7AE5811}">
      <dsp:nvSpPr>
        <dsp:cNvPr id="0" name=""/>
        <dsp:cNvSpPr/>
      </dsp:nvSpPr>
      <dsp:spPr>
        <a:xfrm rot="5400000">
          <a:off x="-205668" y="1308955"/>
          <a:ext cx="1328605" cy="930023"/>
        </a:xfrm>
        <a:prstGeom prst="chevron">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20065">
            <a:lnSpc>
              <a:spcPct val="90000"/>
            </a:lnSpc>
            <a:spcBef>
              <a:spcPct val="0"/>
            </a:spcBef>
            <a:spcAft>
              <a:spcPct val="35000"/>
            </a:spcAft>
          </a:pPr>
          <a:r>
            <a:rPr lang="en-US" sz="1170" b="1" kern="1200" dirty="0" smtClean="0"/>
            <a:t>Composite Score</a:t>
          </a:r>
          <a:endParaRPr lang="en-US" sz="1170" b="1" kern="1200" dirty="0"/>
        </a:p>
      </dsp:txBody>
      <dsp:txXfrm rot="-5400000">
        <a:off x="-6376" y="1574676"/>
        <a:ext cx="930023" cy="398582"/>
      </dsp:txXfrm>
    </dsp:sp>
    <dsp:sp modelId="{CAF13123-FCC1-4201-936C-6A3C0528F236}">
      <dsp:nvSpPr>
        <dsp:cNvPr id="0" name=""/>
        <dsp:cNvSpPr/>
      </dsp:nvSpPr>
      <dsp:spPr>
        <a:xfrm rot="5400000">
          <a:off x="5513237" y="-3479954"/>
          <a:ext cx="863593" cy="10042776"/>
        </a:xfrm>
        <a:prstGeom prst="round2Same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u="none" kern="1200" dirty="0" smtClean="0"/>
            <a:t>Based on scores in each performance category, participants receive an annual composite score between 0-100</a:t>
          </a:r>
          <a:endParaRPr lang="en-US" sz="1500" u="none" kern="1200" dirty="0"/>
        </a:p>
        <a:p>
          <a:pPr marL="114300" lvl="1" indent="-114300" algn="l" defTabSz="666750">
            <a:lnSpc>
              <a:spcPct val="90000"/>
            </a:lnSpc>
            <a:spcBef>
              <a:spcPct val="0"/>
            </a:spcBef>
            <a:spcAft>
              <a:spcPct val="15000"/>
            </a:spcAft>
            <a:buChar char="••"/>
          </a:pPr>
          <a:r>
            <a:rPr lang="en-US" sz="1500" kern="1200" dirty="0" smtClean="0"/>
            <a:t>Score will be publicly available via Physician Compare</a:t>
          </a:r>
          <a:endParaRPr lang="en-US" sz="1500" u="none" kern="1200" dirty="0"/>
        </a:p>
      </dsp:txBody>
      <dsp:txXfrm rot="-5400000">
        <a:off x="923646" y="1151794"/>
        <a:ext cx="10000619" cy="779279"/>
      </dsp:txXfrm>
    </dsp:sp>
    <dsp:sp modelId="{E0E69E56-07EA-421A-88D1-4E62FB8A48B2}">
      <dsp:nvSpPr>
        <dsp:cNvPr id="0" name=""/>
        <dsp:cNvSpPr/>
      </dsp:nvSpPr>
      <dsp:spPr>
        <a:xfrm rot="5400000">
          <a:off x="-205668" y="2354604"/>
          <a:ext cx="1328605" cy="930023"/>
        </a:xfrm>
        <a:prstGeom prst="chevron">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20065">
            <a:lnSpc>
              <a:spcPct val="90000"/>
            </a:lnSpc>
            <a:spcBef>
              <a:spcPct val="0"/>
            </a:spcBef>
            <a:spcAft>
              <a:spcPct val="35000"/>
            </a:spcAft>
          </a:pPr>
          <a:r>
            <a:rPr lang="en-US" sz="1170" b="1" kern="1200" dirty="0" smtClean="0"/>
            <a:t>Threshold Comparison</a:t>
          </a:r>
          <a:endParaRPr lang="en-US" sz="1170" b="1" kern="1200" dirty="0"/>
        </a:p>
      </dsp:txBody>
      <dsp:txXfrm rot="-5400000">
        <a:off x="-6376" y="2620325"/>
        <a:ext cx="930023" cy="398582"/>
      </dsp:txXfrm>
    </dsp:sp>
    <dsp:sp modelId="{B2AF1A78-E79E-44E9-B3F6-7DD70789523A}">
      <dsp:nvSpPr>
        <dsp:cNvPr id="0" name=""/>
        <dsp:cNvSpPr/>
      </dsp:nvSpPr>
      <dsp:spPr>
        <a:xfrm rot="5400000">
          <a:off x="5513237" y="-2434315"/>
          <a:ext cx="863593" cy="10042776"/>
        </a:xfrm>
        <a:prstGeom prst="round2Same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Each clinician’s score will be compared against a performance threshold to determine payment adjustments</a:t>
          </a:r>
          <a:endParaRPr lang="en-US" sz="1500" kern="1200" dirty="0"/>
        </a:p>
        <a:p>
          <a:pPr marL="114300" lvl="1" indent="-114300" algn="l" defTabSz="666750">
            <a:lnSpc>
              <a:spcPct val="90000"/>
            </a:lnSpc>
            <a:spcBef>
              <a:spcPct val="0"/>
            </a:spcBef>
            <a:spcAft>
              <a:spcPct val="15000"/>
            </a:spcAft>
            <a:buChar char="••"/>
          </a:pPr>
          <a:r>
            <a:rPr lang="en-US" sz="1500" kern="1200" dirty="0" smtClean="0"/>
            <a:t>Performance threshold will based on the median of MIPS scores – competition among peers</a:t>
          </a:r>
          <a:endParaRPr lang="en-US" sz="1500" kern="1200" dirty="0"/>
        </a:p>
      </dsp:txBody>
      <dsp:txXfrm rot="-5400000">
        <a:off x="923646" y="2197433"/>
        <a:ext cx="10000619" cy="779279"/>
      </dsp:txXfrm>
    </dsp:sp>
    <dsp:sp modelId="{8C5F9A04-E1BC-4428-B172-62A79E146EB2}">
      <dsp:nvSpPr>
        <dsp:cNvPr id="0" name=""/>
        <dsp:cNvSpPr/>
      </dsp:nvSpPr>
      <dsp:spPr>
        <a:xfrm rot="5400000">
          <a:off x="-205668" y="3388667"/>
          <a:ext cx="1328605" cy="930023"/>
        </a:xfrm>
        <a:prstGeom prst="chevron">
          <a:avLst/>
        </a:prstGeom>
        <a:solidFill>
          <a:schemeClr val="accen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20065">
            <a:lnSpc>
              <a:spcPct val="90000"/>
            </a:lnSpc>
            <a:spcBef>
              <a:spcPct val="0"/>
            </a:spcBef>
            <a:spcAft>
              <a:spcPct val="35000"/>
            </a:spcAft>
          </a:pPr>
          <a:r>
            <a:rPr lang="en-US" sz="1170" b="1" kern="1200" dirty="0" smtClean="0"/>
            <a:t>Additional Adjustments</a:t>
          </a:r>
          <a:endParaRPr lang="en-US" sz="1170" b="1" kern="1200" dirty="0"/>
        </a:p>
      </dsp:txBody>
      <dsp:txXfrm rot="-5400000">
        <a:off x="-6376" y="3654388"/>
        <a:ext cx="930023" cy="398582"/>
      </dsp:txXfrm>
    </dsp:sp>
    <dsp:sp modelId="{193747C3-DEC4-4511-9369-BCA22FE3EB00}">
      <dsp:nvSpPr>
        <dsp:cNvPr id="0" name=""/>
        <dsp:cNvSpPr/>
      </dsp:nvSpPr>
      <dsp:spPr>
        <a:xfrm rot="5400000">
          <a:off x="5513237" y="-1400291"/>
          <a:ext cx="863593" cy="10042776"/>
        </a:xfrm>
        <a:prstGeom prst="round2Same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t>Adjustments are budget neutral – upward adjustment can be scaled up or down, with the scaling factor not to exceed 3 times the baseline adjustment</a:t>
          </a:r>
          <a:endParaRPr lang="en-US" sz="1500" kern="1200" dirty="0"/>
        </a:p>
        <a:p>
          <a:pPr marL="114300" lvl="1" indent="-114300" algn="l" defTabSz="666750">
            <a:lnSpc>
              <a:spcPct val="90000"/>
            </a:lnSpc>
            <a:spcBef>
              <a:spcPct val="0"/>
            </a:spcBef>
            <a:spcAft>
              <a:spcPct val="15000"/>
            </a:spcAft>
            <a:buChar char="••"/>
          </a:pPr>
          <a:r>
            <a:rPr lang="en-US" sz="1500" kern="1200" dirty="0" smtClean="0"/>
            <a:t>Additional exceptional performance adjustment offered to small number of best performers</a:t>
          </a:r>
          <a:endParaRPr lang="en-US" sz="1500" kern="1200" dirty="0"/>
        </a:p>
      </dsp:txBody>
      <dsp:txXfrm rot="-5400000">
        <a:off x="923646" y="3231457"/>
        <a:ext cx="10000619" cy="77927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928FA8AE-E7BE-4799-9D21-9C60728FC5CE}" type="datetimeFigureOut">
              <a:rPr lang="en-US" smtClean="0"/>
              <a:t>5/19/2016</a:t>
            </a:fld>
            <a:endParaRPr lang="en-US" dirty="0"/>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EE2F77F7-473A-42BA-89C5-52E5A62FFDBB}" type="slidenum">
              <a:rPr lang="en-US" smtClean="0"/>
              <a:t>‹#›</a:t>
            </a:fld>
            <a:endParaRPr lang="en-US" dirty="0"/>
          </a:p>
        </p:txBody>
      </p:sp>
    </p:spTree>
    <p:extLst>
      <p:ext uri="{BB962C8B-B14F-4D97-AF65-F5344CB8AC3E}">
        <p14:creationId xmlns:p14="http://schemas.microsoft.com/office/powerpoint/2010/main" val="1425993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9EE6C7D6-FAFD-4E8F-BCF6-1AFCD0CE06A7}" type="datetimeFigureOut">
              <a:rPr lang="en-US" smtClean="0"/>
              <a:t>5/19/2016</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4E8F8BA4-A38E-4AF1-A993-4F5A77C3B55D}" type="slidenum">
              <a:rPr lang="en-US" smtClean="0"/>
              <a:t>‹#›</a:t>
            </a:fld>
            <a:endParaRPr lang="en-US" dirty="0"/>
          </a:p>
        </p:txBody>
      </p:sp>
    </p:spTree>
    <p:extLst>
      <p:ext uri="{BB962C8B-B14F-4D97-AF65-F5344CB8AC3E}">
        <p14:creationId xmlns:p14="http://schemas.microsoft.com/office/powerpoint/2010/main" val="3266526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8F8BA4-A38E-4AF1-A993-4F5A77C3B55D}" type="slidenum">
              <a:rPr lang="en-US" smtClean="0"/>
              <a:t>2</a:t>
            </a:fld>
            <a:endParaRPr lang="en-US" dirty="0"/>
          </a:p>
        </p:txBody>
      </p:sp>
    </p:spTree>
    <p:extLst>
      <p:ext uri="{BB962C8B-B14F-4D97-AF65-F5344CB8AC3E}">
        <p14:creationId xmlns:p14="http://schemas.microsoft.com/office/powerpoint/2010/main" val="2471416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http://www.cms.gov/Newsroom/MediaReleaseDatabase/Fact-sheets/2015-Fact-sheets-items/2015-01-26-3.html</a:t>
            </a:r>
          </a:p>
          <a:p>
            <a:endParaRPr lang="en-US" dirty="0"/>
          </a:p>
        </p:txBody>
      </p:sp>
      <p:sp>
        <p:nvSpPr>
          <p:cNvPr id="4" name="Slide Number Placeholder 3"/>
          <p:cNvSpPr>
            <a:spLocks noGrp="1"/>
          </p:cNvSpPr>
          <p:nvPr>
            <p:ph type="sldNum" sz="quarter" idx="10"/>
          </p:nvPr>
        </p:nvSpPr>
        <p:spPr/>
        <p:txBody>
          <a:bodyPr/>
          <a:lstStyle/>
          <a:p>
            <a:fld id="{4E8F8BA4-A38E-4AF1-A993-4F5A77C3B55D}" type="slidenum">
              <a:rPr lang="en-US" smtClean="0"/>
              <a:t>3</a:t>
            </a:fld>
            <a:endParaRPr lang="en-US" dirty="0"/>
          </a:p>
        </p:txBody>
      </p:sp>
    </p:spTree>
    <p:extLst>
      <p:ext uri="{BB962C8B-B14F-4D97-AF65-F5344CB8AC3E}">
        <p14:creationId xmlns:p14="http://schemas.microsoft.com/office/powerpoint/2010/main" val="2546849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8F8BA4-A38E-4AF1-A993-4F5A77C3B55D}"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634645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A8557E-6FA7-43C0-9B8C-43FBB9CE441B}" type="slidenum">
              <a:rPr lang="en-US" smtClean="0"/>
              <a:t>9</a:t>
            </a:fld>
            <a:endParaRPr lang="en-US"/>
          </a:p>
        </p:txBody>
      </p:sp>
    </p:spTree>
    <p:extLst>
      <p:ext uri="{BB962C8B-B14F-4D97-AF65-F5344CB8AC3E}">
        <p14:creationId xmlns:p14="http://schemas.microsoft.com/office/powerpoint/2010/main" val="1651874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A8557E-6FA7-43C0-9B8C-43FBB9CE441B}" type="slidenum">
              <a:rPr lang="en-US" smtClean="0"/>
              <a:t>10</a:t>
            </a:fld>
            <a:endParaRPr lang="en-US"/>
          </a:p>
        </p:txBody>
      </p:sp>
    </p:spTree>
    <p:extLst>
      <p:ext uri="{BB962C8B-B14F-4D97-AF65-F5344CB8AC3E}">
        <p14:creationId xmlns:p14="http://schemas.microsoft.com/office/powerpoint/2010/main" val="697269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A8557E-6FA7-43C0-9B8C-43FBB9CE441B}"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132054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A8557E-6FA7-43C0-9B8C-43FBB9CE441B}"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2914202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914400" y="339883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1371601"/>
            <a:ext cx="10464800" cy="1927225"/>
          </a:xfrm>
        </p:spPr>
        <p:txBody>
          <a:bodyPr anchor="b">
            <a:normAutofit/>
          </a:bodyPr>
          <a:lstStyle>
            <a:lvl1pPr algn="ctr">
              <a:defRPr sz="5400" cap="none" baseline="0"/>
            </a:lvl1pPr>
          </a:lstStyle>
          <a:p>
            <a:r>
              <a:rPr lang="en-US" smtClean="0"/>
              <a:t>Click to edit Master title style</a:t>
            </a:r>
            <a:endParaRPr lang="en-US" dirty="0"/>
          </a:p>
        </p:txBody>
      </p:sp>
      <p:sp>
        <p:nvSpPr>
          <p:cNvPr id="3" name="Subtitle 2"/>
          <p:cNvSpPr>
            <a:spLocks noGrp="1"/>
          </p:cNvSpPr>
          <p:nvPr>
            <p:ph type="subTitle" idx="1"/>
          </p:nvPr>
        </p:nvSpPr>
        <p:spPr>
          <a:xfrm>
            <a:off x="914400" y="3505200"/>
            <a:ext cx="10460096"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3"/>
          <p:cNvSpPr>
            <a:spLocks noGrp="1"/>
          </p:cNvSpPr>
          <p:nvPr>
            <p:ph type="sldNum" sz="quarter" idx="10"/>
          </p:nvPr>
        </p:nvSpPr>
        <p:spPr/>
        <p:txBody>
          <a:bodyPr/>
          <a:lstStyle>
            <a:lvl1pPr>
              <a:defRPr/>
            </a:lvl1pPr>
          </a:lstStyle>
          <a:p>
            <a:fld id="{AE9BA112-7AAC-4134-B26F-E279470DBE98}" type="slidenum">
              <a:rPr lang="en-US" smtClean="0"/>
              <a:t>‹#›</a:t>
            </a:fld>
            <a:endParaRPr lang="en-US" dirty="0"/>
          </a:p>
        </p:txBody>
      </p:sp>
    </p:spTree>
    <p:extLst>
      <p:ext uri="{BB962C8B-B14F-4D97-AF65-F5344CB8AC3E}">
        <p14:creationId xmlns:p14="http://schemas.microsoft.com/office/powerpoint/2010/main" val="383166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914400" y="339883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1371601"/>
            <a:ext cx="10464800" cy="1927225"/>
          </a:xfrm>
        </p:spPr>
        <p:txBody>
          <a:bodyPr anchor="b">
            <a:normAutofit/>
          </a:bodyPr>
          <a:lstStyle>
            <a:lvl1pPr algn="ctr">
              <a:defRPr sz="5400" cap="none" baseline="0"/>
            </a:lvl1pPr>
          </a:lstStyle>
          <a:p>
            <a:r>
              <a:rPr lang="en-US" smtClean="0"/>
              <a:t>Click to edit Master title style</a:t>
            </a:r>
            <a:endParaRPr lang="en-US" dirty="0"/>
          </a:p>
        </p:txBody>
      </p:sp>
      <p:sp>
        <p:nvSpPr>
          <p:cNvPr id="3" name="Subtitle 2"/>
          <p:cNvSpPr>
            <a:spLocks noGrp="1"/>
          </p:cNvSpPr>
          <p:nvPr>
            <p:ph type="subTitle" idx="1"/>
          </p:nvPr>
        </p:nvSpPr>
        <p:spPr>
          <a:xfrm>
            <a:off x="914400" y="3505200"/>
            <a:ext cx="10460096"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3"/>
          <p:cNvSpPr>
            <a:spLocks noGrp="1"/>
          </p:cNvSpPr>
          <p:nvPr>
            <p:ph type="sldNum" sz="quarter" idx="10"/>
          </p:nvPr>
        </p:nvSpPr>
        <p:spPr/>
        <p:txBody>
          <a:bodyPr/>
          <a:lstStyle>
            <a:lvl1pPr>
              <a:defRPr/>
            </a:lvl1pPr>
          </a:lstStyle>
          <a:p>
            <a:fld id="{AE9BA112-7AAC-4134-B26F-E279470DBE98}" type="slidenum">
              <a:rPr lang="en-US" smtClean="0"/>
              <a:pPr/>
              <a:t>‹#›</a:t>
            </a:fld>
            <a:endParaRPr lang="en-US" dirty="0"/>
          </a:p>
        </p:txBody>
      </p:sp>
    </p:spTree>
    <p:extLst>
      <p:ext uri="{BB962C8B-B14F-4D97-AF65-F5344CB8AC3E}">
        <p14:creationId xmlns:p14="http://schemas.microsoft.com/office/powerpoint/2010/main" val="28715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chemeClr val="tx1">
                    <a:lumMod val="75000"/>
                    <a:lumOff val="25000"/>
                  </a:schemeClr>
                </a:solidFill>
              </a:defRPr>
            </a:lvl2pPr>
            <a:lvl3pPr>
              <a:defRPr>
                <a:solidFill>
                  <a:srgbClr val="404040"/>
                </a:solidFill>
              </a:defRPr>
            </a:lvl3pPr>
            <a:lvl4pPr>
              <a:defRPr>
                <a:solidFill>
                  <a:srgbClr val="404040"/>
                </a:solidFill>
              </a:defRPr>
            </a:lvl4pPr>
            <a:lvl5pPr>
              <a:defRPr>
                <a:solidFill>
                  <a:srgbClr val="4040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AE9BA112-7AAC-4134-B26F-E279470DBE98}" type="slidenum">
              <a:rPr lang="en-US" smtClean="0"/>
              <a:pPr/>
              <a:t>‹#›</a:t>
            </a:fld>
            <a:endParaRPr lang="en-US" dirty="0"/>
          </a:p>
        </p:txBody>
      </p:sp>
    </p:spTree>
    <p:extLst>
      <p:ext uri="{BB962C8B-B14F-4D97-AF65-F5344CB8AC3E}">
        <p14:creationId xmlns:p14="http://schemas.microsoft.com/office/powerpoint/2010/main" val="704376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3"/>
          <p:cNvSpPr>
            <a:spLocks noGrp="1"/>
          </p:cNvSpPr>
          <p:nvPr>
            <p:ph type="sldNum" sz="quarter" idx="10"/>
          </p:nvPr>
        </p:nvSpPr>
        <p:spPr/>
        <p:txBody>
          <a:bodyPr/>
          <a:lstStyle>
            <a:lvl1pPr>
              <a:defRPr/>
            </a:lvl1pPr>
          </a:lstStyle>
          <a:p>
            <a:fld id="{AE9BA112-7AAC-4134-B26F-E279470DBE98}" type="slidenum">
              <a:rPr lang="en-US" smtClean="0"/>
              <a:pPr/>
              <a:t>‹#›</a:t>
            </a:fld>
            <a:endParaRPr lang="en-US" dirty="0"/>
          </a:p>
        </p:txBody>
      </p:sp>
    </p:spTree>
    <p:extLst>
      <p:ext uri="{BB962C8B-B14F-4D97-AF65-F5344CB8AC3E}">
        <p14:creationId xmlns:p14="http://schemas.microsoft.com/office/powerpoint/2010/main" val="163452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3742796" y="4045480"/>
            <a:ext cx="470852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3"/>
          <p:cNvSpPr>
            <a:spLocks noGrp="1"/>
          </p:cNvSpPr>
          <p:nvPr>
            <p:ph type="sldNum" sz="quarter" idx="10"/>
          </p:nvPr>
        </p:nvSpPr>
        <p:spPr/>
        <p:txBody>
          <a:bodyPr/>
          <a:lstStyle>
            <a:lvl1pPr>
              <a:defRPr/>
            </a:lvl1pPr>
          </a:lstStyle>
          <a:p>
            <a:fld id="{AE9BA112-7AAC-4134-B26F-E279470DBE98}" type="slidenum">
              <a:rPr lang="en-US" smtClean="0"/>
              <a:pPr/>
              <a:t>‹#›</a:t>
            </a:fld>
            <a:endParaRPr lang="en-US" dirty="0"/>
          </a:p>
        </p:txBody>
      </p:sp>
    </p:spTree>
    <p:extLst>
      <p:ext uri="{BB962C8B-B14F-4D97-AF65-F5344CB8AC3E}">
        <p14:creationId xmlns:p14="http://schemas.microsoft.com/office/powerpoint/2010/main" val="2277096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1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251200" y="2438400"/>
            <a:ext cx="8636000" cy="762000"/>
          </a:xfrm>
        </p:spPr>
        <p:txBody>
          <a:bodyPr/>
          <a:lstStyle>
            <a:lvl1pPr marL="0" indent="0" algn="l">
              <a:buNone/>
              <a:defRPr sz="3200" b="0" i="0">
                <a:solidFill>
                  <a:schemeClr val="accent2"/>
                </a:solidFill>
                <a:latin typeface="Gotham Bold"/>
                <a:cs typeface="Gotham Bold"/>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21" name="Content Placeholder 20"/>
          <p:cNvSpPr>
            <a:spLocks noGrp="1"/>
          </p:cNvSpPr>
          <p:nvPr>
            <p:ph sz="quarter" idx="11"/>
          </p:nvPr>
        </p:nvSpPr>
        <p:spPr>
          <a:xfrm>
            <a:off x="6807200" y="5943600"/>
            <a:ext cx="5080000" cy="685800"/>
          </a:xfrm>
        </p:spPr>
        <p:txBody>
          <a:bodyPr/>
          <a:lstStyle>
            <a:lvl1pPr marL="0" indent="0" algn="r">
              <a:buNone/>
              <a:defRPr sz="1800" b="1">
                <a:solidFill>
                  <a:schemeClr val="tx1">
                    <a:lumMod val="50000"/>
                    <a:lumOff val="50000"/>
                  </a:schemeClr>
                </a:solidFill>
              </a:defRPr>
            </a:lvl1pPr>
            <a:lvl2pPr marL="342900" indent="0" algn="r">
              <a:buNone/>
              <a:defRPr>
                <a:solidFill>
                  <a:schemeClr val="tx1">
                    <a:lumMod val="50000"/>
                    <a:lumOff val="50000"/>
                  </a:schemeClr>
                </a:solidFill>
              </a:defRPr>
            </a:lvl2pPr>
            <a:lvl3pPr marL="685800" indent="0">
              <a:buNone/>
              <a:defRPr/>
            </a:lvl3pPr>
            <a:lvl4pPr marL="1028700" indent="0">
              <a:buNone/>
              <a:defRPr/>
            </a:lvl4pPr>
            <a:lvl5pPr marL="1371600" indent="0">
              <a:buNone/>
              <a:defRPr/>
            </a:lvl5pPr>
          </a:lstStyle>
          <a:p>
            <a:pPr lvl="0"/>
            <a:r>
              <a:rPr lang="en-US" smtClean="0"/>
              <a:t>Click to edit Master text styles</a:t>
            </a:r>
          </a:p>
          <a:p>
            <a:pPr lvl="1"/>
            <a:r>
              <a:rPr lang="en-US" smtClean="0"/>
              <a:t>Second level</a:t>
            </a:r>
          </a:p>
        </p:txBody>
      </p:sp>
      <p:sp>
        <p:nvSpPr>
          <p:cNvPr id="23" name="Content Placeholder 22"/>
          <p:cNvSpPr>
            <a:spLocks noGrp="1"/>
          </p:cNvSpPr>
          <p:nvPr>
            <p:ph sz="quarter" idx="12"/>
          </p:nvPr>
        </p:nvSpPr>
        <p:spPr>
          <a:xfrm>
            <a:off x="4470400" y="4267200"/>
            <a:ext cx="7416800" cy="381000"/>
          </a:xfrm>
        </p:spPr>
        <p:txBody>
          <a:bodyPr/>
          <a:lstStyle>
            <a:lvl1pPr marL="0" indent="0" algn="r">
              <a:buNone/>
              <a:defRPr sz="1400" i="1"/>
            </a:lvl1pPr>
          </a:lstStyle>
          <a:p>
            <a:pPr lvl="0"/>
            <a:r>
              <a:rPr lang="en-US" smtClean="0"/>
              <a:t>Click to edit Master text styles</a:t>
            </a:r>
          </a:p>
        </p:txBody>
      </p:sp>
    </p:spTree>
    <p:extLst>
      <p:ext uri="{BB962C8B-B14F-4D97-AF65-F5344CB8AC3E}">
        <p14:creationId xmlns:p14="http://schemas.microsoft.com/office/powerpoint/2010/main" val="4219143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chemeClr val="tx1">
                    <a:lumMod val="75000"/>
                    <a:lumOff val="25000"/>
                  </a:schemeClr>
                </a:solidFill>
              </a:defRPr>
            </a:lvl2pPr>
            <a:lvl3pPr>
              <a:defRPr>
                <a:solidFill>
                  <a:srgbClr val="404040"/>
                </a:solidFill>
              </a:defRPr>
            </a:lvl3pPr>
            <a:lvl4pPr>
              <a:defRPr>
                <a:solidFill>
                  <a:srgbClr val="404040"/>
                </a:solidFill>
              </a:defRPr>
            </a:lvl4pPr>
            <a:lvl5pPr>
              <a:defRPr>
                <a:solidFill>
                  <a:srgbClr val="4040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AE9BA112-7AAC-4134-B26F-E279470DBE98}" type="slidenum">
              <a:rPr lang="en-US" smtClean="0"/>
              <a:t>‹#›</a:t>
            </a:fld>
            <a:endParaRPr lang="en-US" dirty="0"/>
          </a:p>
        </p:txBody>
      </p:sp>
    </p:spTree>
    <p:extLst>
      <p:ext uri="{BB962C8B-B14F-4D97-AF65-F5344CB8AC3E}">
        <p14:creationId xmlns:p14="http://schemas.microsoft.com/office/powerpoint/2010/main" val="3819720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3"/>
          <p:cNvSpPr>
            <a:spLocks noGrp="1"/>
          </p:cNvSpPr>
          <p:nvPr>
            <p:ph type="sldNum" sz="quarter" idx="10"/>
          </p:nvPr>
        </p:nvSpPr>
        <p:spPr/>
        <p:txBody>
          <a:bodyPr/>
          <a:lstStyle>
            <a:lvl1pPr>
              <a:defRPr/>
            </a:lvl1pPr>
          </a:lstStyle>
          <a:p>
            <a:fld id="{AE9BA112-7AAC-4134-B26F-E279470DBE98}" type="slidenum">
              <a:rPr lang="en-US" smtClean="0"/>
              <a:t>‹#›</a:t>
            </a:fld>
            <a:endParaRPr lang="en-US" dirty="0"/>
          </a:p>
        </p:txBody>
      </p:sp>
    </p:spTree>
    <p:extLst>
      <p:ext uri="{BB962C8B-B14F-4D97-AF65-F5344CB8AC3E}">
        <p14:creationId xmlns:p14="http://schemas.microsoft.com/office/powerpoint/2010/main" val="1042967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3742796" y="4045480"/>
            <a:ext cx="470852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3"/>
          <p:cNvSpPr>
            <a:spLocks noGrp="1"/>
          </p:cNvSpPr>
          <p:nvPr>
            <p:ph type="sldNum" sz="quarter" idx="10"/>
          </p:nvPr>
        </p:nvSpPr>
        <p:spPr/>
        <p:txBody>
          <a:bodyPr/>
          <a:lstStyle>
            <a:lvl1pPr>
              <a:defRPr/>
            </a:lvl1pPr>
          </a:lstStyle>
          <a:p>
            <a:fld id="{AE9BA112-7AAC-4134-B26F-E279470DBE98}" type="slidenum">
              <a:rPr lang="en-US" smtClean="0"/>
              <a:t>‹#›</a:t>
            </a:fld>
            <a:endParaRPr lang="en-US" dirty="0"/>
          </a:p>
        </p:txBody>
      </p:sp>
    </p:spTree>
    <p:extLst>
      <p:ext uri="{BB962C8B-B14F-4D97-AF65-F5344CB8AC3E}">
        <p14:creationId xmlns:p14="http://schemas.microsoft.com/office/powerpoint/2010/main" val="2174435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1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251200" y="2438400"/>
            <a:ext cx="8636000" cy="762000"/>
          </a:xfrm>
        </p:spPr>
        <p:txBody>
          <a:bodyPr/>
          <a:lstStyle>
            <a:lvl1pPr marL="0" indent="0" algn="l">
              <a:buNone/>
              <a:defRPr sz="3200" b="0" i="0">
                <a:solidFill>
                  <a:schemeClr val="accent2"/>
                </a:solidFill>
                <a:latin typeface="Gotham Bold"/>
                <a:cs typeface="Gotham Bold"/>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21" name="Content Placeholder 20"/>
          <p:cNvSpPr>
            <a:spLocks noGrp="1"/>
          </p:cNvSpPr>
          <p:nvPr>
            <p:ph sz="quarter" idx="11"/>
          </p:nvPr>
        </p:nvSpPr>
        <p:spPr>
          <a:xfrm>
            <a:off x="6807200" y="5943600"/>
            <a:ext cx="5080000" cy="685800"/>
          </a:xfrm>
        </p:spPr>
        <p:txBody>
          <a:bodyPr/>
          <a:lstStyle>
            <a:lvl1pPr marL="0" indent="0" algn="r">
              <a:buNone/>
              <a:defRPr sz="1800" b="1">
                <a:solidFill>
                  <a:schemeClr val="tx1">
                    <a:lumMod val="50000"/>
                    <a:lumOff val="50000"/>
                  </a:schemeClr>
                </a:solidFill>
              </a:defRPr>
            </a:lvl1pPr>
            <a:lvl2pPr marL="342900" indent="0" algn="r">
              <a:buNone/>
              <a:defRPr>
                <a:solidFill>
                  <a:schemeClr val="tx1">
                    <a:lumMod val="50000"/>
                    <a:lumOff val="50000"/>
                  </a:schemeClr>
                </a:solidFill>
              </a:defRPr>
            </a:lvl2pPr>
            <a:lvl3pPr marL="685800" indent="0">
              <a:buNone/>
              <a:defRPr/>
            </a:lvl3pPr>
            <a:lvl4pPr marL="1028700" indent="0">
              <a:buNone/>
              <a:defRPr/>
            </a:lvl4pPr>
            <a:lvl5pPr marL="1371600" indent="0">
              <a:buNone/>
              <a:defRPr/>
            </a:lvl5pPr>
          </a:lstStyle>
          <a:p>
            <a:pPr lvl="0"/>
            <a:r>
              <a:rPr lang="en-US" smtClean="0"/>
              <a:t>Click to edit Master text styles</a:t>
            </a:r>
          </a:p>
          <a:p>
            <a:pPr lvl="1"/>
            <a:r>
              <a:rPr lang="en-US" smtClean="0"/>
              <a:t>Second level</a:t>
            </a:r>
          </a:p>
        </p:txBody>
      </p:sp>
      <p:sp>
        <p:nvSpPr>
          <p:cNvPr id="23" name="Content Placeholder 22"/>
          <p:cNvSpPr>
            <a:spLocks noGrp="1"/>
          </p:cNvSpPr>
          <p:nvPr>
            <p:ph sz="quarter" idx="12"/>
          </p:nvPr>
        </p:nvSpPr>
        <p:spPr>
          <a:xfrm>
            <a:off x="4470400" y="4267200"/>
            <a:ext cx="7416800" cy="381000"/>
          </a:xfrm>
        </p:spPr>
        <p:txBody>
          <a:bodyPr/>
          <a:lstStyle>
            <a:lvl1pPr marL="0" indent="0" algn="r">
              <a:buNone/>
              <a:defRPr sz="1400" i="1"/>
            </a:lvl1pPr>
          </a:lstStyle>
          <a:p>
            <a:pPr lvl="0"/>
            <a:r>
              <a:rPr lang="en-US" smtClean="0"/>
              <a:t>Click to edit Master text styles</a:t>
            </a:r>
          </a:p>
        </p:txBody>
      </p:sp>
    </p:spTree>
    <p:extLst>
      <p:ext uri="{BB962C8B-B14F-4D97-AF65-F5344CB8AC3E}">
        <p14:creationId xmlns:p14="http://schemas.microsoft.com/office/powerpoint/2010/main" val="164439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914400" y="339883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1371601"/>
            <a:ext cx="10464800" cy="1927225"/>
          </a:xfrm>
        </p:spPr>
        <p:txBody>
          <a:bodyPr anchor="b">
            <a:normAutofit/>
          </a:bodyPr>
          <a:lstStyle>
            <a:lvl1pPr algn="ctr">
              <a:defRPr sz="5400" cap="none"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914400" y="3505200"/>
            <a:ext cx="10460096"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Slide Number Placeholder 3"/>
          <p:cNvSpPr>
            <a:spLocks noGrp="1"/>
          </p:cNvSpPr>
          <p:nvPr>
            <p:ph type="sldNum" sz="quarter" idx="10"/>
          </p:nvPr>
        </p:nvSpPr>
        <p:spPr/>
        <p:txBody>
          <a:bodyPr/>
          <a:lstStyle>
            <a:lvl1pPr>
              <a:defRPr/>
            </a:lvl1pPr>
          </a:lstStyle>
          <a:p>
            <a:fld id="{BD88A72D-DC5B-4105-9783-AACAACA662FB}" type="slidenum">
              <a:rPr lang="en-US"/>
              <a:pPr/>
              <a:t>‹#›</a:t>
            </a:fld>
            <a:endParaRPr lang="en-US" dirty="0"/>
          </a:p>
        </p:txBody>
      </p:sp>
    </p:spTree>
    <p:extLst>
      <p:ext uri="{BB962C8B-B14F-4D97-AF65-F5344CB8AC3E}">
        <p14:creationId xmlns:p14="http://schemas.microsoft.com/office/powerpoint/2010/main" val="3722389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solidFill>
                  <a:schemeClr val="tx1">
                    <a:lumMod val="75000"/>
                    <a:lumOff val="25000"/>
                  </a:schemeClr>
                </a:solidFill>
              </a:defRPr>
            </a:lvl2pPr>
            <a:lvl3pPr>
              <a:defRPr>
                <a:solidFill>
                  <a:srgbClr val="404040"/>
                </a:solidFill>
              </a:defRPr>
            </a:lvl3pPr>
            <a:lvl4pPr>
              <a:defRPr>
                <a:solidFill>
                  <a:srgbClr val="404040"/>
                </a:solidFill>
              </a:defRPr>
            </a:lvl4pPr>
            <a:lvl5pPr>
              <a:defRPr>
                <a:solidFill>
                  <a:srgbClr val="4040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98B210DC-4D15-41AB-92E7-0B965A7798DD}" type="slidenum">
              <a:rPr lang="en-US"/>
              <a:pPr/>
              <a:t>‹#›</a:t>
            </a:fld>
            <a:endParaRPr lang="en-US" dirty="0"/>
          </a:p>
        </p:txBody>
      </p:sp>
    </p:spTree>
    <p:extLst>
      <p:ext uri="{BB962C8B-B14F-4D97-AF65-F5344CB8AC3E}">
        <p14:creationId xmlns:p14="http://schemas.microsoft.com/office/powerpoint/2010/main" val="4284760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3"/>
          <p:cNvSpPr>
            <a:spLocks noGrp="1"/>
          </p:cNvSpPr>
          <p:nvPr>
            <p:ph type="sldNum" sz="quarter" idx="10"/>
          </p:nvPr>
        </p:nvSpPr>
        <p:spPr/>
        <p:txBody>
          <a:bodyPr/>
          <a:lstStyle>
            <a:lvl1pPr>
              <a:defRPr/>
            </a:lvl1pPr>
          </a:lstStyle>
          <a:p>
            <a:fld id="{50B65AA5-E583-487E-A484-F3C30E64D6D5}" type="slidenum">
              <a:rPr lang="en-US"/>
              <a:pPr/>
              <a:t>‹#›</a:t>
            </a:fld>
            <a:endParaRPr lang="en-US" dirty="0"/>
          </a:p>
        </p:txBody>
      </p:sp>
    </p:spTree>
    <p:extLst>
      <p:ext uri="{BB962C8B-B14F-4D97-AF65-F5344CB8AC3E}">
        <p14:creationId xmlns:p14="http://schemas.microsoft.com/office/powerpoint/2010/main" val="196417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3742796" y="4045480"/>
            <a:ext cx="470852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3"/>
          <p:cNvSpPr>
            <a:spLocks noGrp="1"/>
          </p:cNvSpPr>
          <p:nvPr>
            <p:ph type="sldNum" sz="quarter" idx="10"/>
          </p:nvPr>
        </p:nvSpPr>
        <p:spPr/>
        <p:txBody>
          <a:bodyPr/>
          <a:lstStyle>
            <a:lvl1pPr>
              <a:defRPr/>
            </a:lvl1pPr>
          </a:lstStyle>
          <a:p>
            <a:fld id="{E51B9ED8-465E-46C7-943A-582261C8D822}" type="slidenum">
              <a:rPr lang="en-US"/>
              <a:pPr/>
              <a:t>‹#›</a:t>
            </a:fld>
            <a:endParaRPr lang="en-US" dirty="0"/>
          </a:p>
        </p:txBody>
      </p:sp>
    </p:spTree>
    <p:extLst>
      <p:ext uri="{BB962C8B-B14F-4D97-AF65-F5344CB8AC3E}">
        <p14:creationId xmlns:p14="http://schemas.microsoft.com/office/powerpoint/2010/main" val="33635608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76200"/>
            <a:ext cx="109728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609600" y="1600200"/>
            <a:ext cx="1097280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cxnSp>
        <p:nvCxnSpPr>
          <p:cNvPr id="9" name="Straight Connector 8"/>
          <p:cNvCxnSpPr/>
          <p:nvPr/>
        </p:nvCxnSpPr>
        <p:spPr>
          <a:xfrm flipV="1">
            <a:off x="584201" y="6553200"/>
            <a:ext cx="9004300" cy="0"/>
          </a:xfrm>
          <a:prstGeom prst="line">
            <a:avLst/>
          </a:prstGeom>
          <a:ln w="57150">
            <a:solidFill>
              <a:schemeClr val="accent1"/>
            </a:solidFill>
          </a:ln>
          <a:effectLst/>
        </p:spPr>
        <p:style>
          <a:lnRef idx="3">
            <a:schemeClr val="accent1"/>
          </a:lnRef>
          <a:fillRef idx="0">
            <a:schemeClr val="accent1"/>
          </a:fillRef>
          <a:effectRef idx="2">
            <a:schemeClr val="accent1"/>
          </a:effectRef>
          <a:fontRef idx="minor">
            <a:schemeClr val="tx1"/>
          </a:fontRef>
        </p:style>
      </p:cxnSp>
      <p:sp>
        <p:nvSpPr>
          <p:cNvPr id="11" name="TextBox 10"/>
          <p:cNvSpPr txBox="1">
            <a:spLocks noChangeArrowheads="1"/>
          </p:cNvSpPr>
          <p:nvPr/>
        </p:nvSpPr>
        <p:spPr bwMode="auto">
          <a:xfrm>
            <a:off x="9442451" y="6324600"/>
            <a:ext cx="2222500"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b="1" u="sng">
                <a:solidFill>
                  <a:schemeClr val="tx1"/>
                </a:solidFill>
                <a:latin typeface="Times New Roman" charset="0"/>
                <a:ea typeface="ヒラギノ角ゴ Pro W3" charset="0"/>
                <a:cs typeface="Arial" charset="0"/>
              </a:defRPr>
            </a:lvl1pPr>
            <a:lvl2pPr marL="742950" indent="-285750">
              <a:defRPr sz="2000" b="1" u="sng">
                <a:solidFill>
                  <a:schemeClr val="tx1"/>
                </a:solidFill>
                <a:latin typeface="Times New Roman" charset="0"/>
                <a:ea typeface="Arial" charset="0"/>
                <a:cs typeface="Arial" charset="0"/>
              </a:defRPr>
            </a:lvl2pPr>
            <a:lvl3pPr marL="1143000" indent="-228600">
              <a:defRPr sz="2000" b="1" u="sng">
                <a:solidFill>
                  <a:schemeClr val="tx1"/>
                </a:solidFill>
                <a:latin typeface="Times New Roman" charset="0"/>
                <a:ea typeface="Arial" charset="0"/>
                <a:cs typeface="Arial" charset="0"/>
              </a:defRPr>
            </a:lvl3pPr>
            <a:lvl4pPr marL="1600200" indent="-228600">
              <a:defRPr sz="2000" b="1" u="sng">
                <a:solidFill>
                  <a:schemeClr val="tx1"/>
                </a:solidFill>
                <a:latin typeface="Times New Roman" charset="0"/>
                <a:ea typeface="Arial" charset="0"/>
                <a:cs typeface="Arial" charset="0"/>
              </a:defRPr>
            </a:lvl4pPr>
            <a:lvl5pPr marL="2057400" indent="-228600">
              <a:defRPr sz="2000" b="1" u="sng">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2000" b="1" u="sng">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2000" b="1" u="sng">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2000" b="1" u="sng">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2000" b="1" u="sng">
                <a:solidFill>
                  <a:schemeClr val="tx1"/>
                </a:solidFill>
                <a:latin typeface="Times New Roman" charset="0"/>
                <a:ea typeface="Arial" charset="0"/>
                <a:cs typeface="Arial" charset="0"/>
              </a:defRPr>
            </a:lvl9pPr>
          </a:lstStyle>
          <a:p>
            <a:pPr algn="r" eaLnBrk="1" hangingPunct="1">
              <a:defRPr/>
            </a:pPr>
            <a:r>
              <a:rPr lang="en-US" sz="1800" u="none" dirty="0" smtClean="0">
                <a:solidFill>
                  <a:schemeClr val="accent1"/>
                </a:solidFill>
                <a:latin typeface="Book Antiqua" charset="0"/>
              </a:rPr>
              <a:t>The Academy</a:t>
            </a:r>
          </a:p>
        </p:txBody>
      </p:sp>
      <p:cxnSp>
        <p:nvCxnSpPr>
          <p:cNvPr id="12" name="Straight Connector 11"/>
          <p:cNvCxnSpPr/>
          <p:nvPr/>
        </p:nvCxnSpPr>
        <p:spPr>
          <a:xfrm>
            <a:off x="584200" y="1081088"/>
            <a:ext cx="11023600" cy="0"/>
          </a:xfrm>
          <a:prstGeom prst="line">
            <a:avLst/>
          </a:prstGeom>
          <a:ln w="57150">
            <a:solidFill>
              <a:schemeClr val="accent1"/>
            </a:solidFill>
          </a:ln>
          <a:effectLst/>
        </p:spPr>
        <p:style>
          <a:lnRef idx="3">
            <a:schemeClr val="accent1"/>
          </a:lnRef>
          <a:fillRef idx="0">
            <a:schemeClr val="accent1"/>
          </a:fillRef>
          <a:effectRef idx="2">
            <a:schemeClr val="accent1"/>
          </a:effectRef>
          <a:fontRef idx="minor">
            <a:schemeClr val="tx1"/>
          </a:fontRef>
        </p:style>
      </p:cxnSp>
      <p:sp>
        <p:nvSpPr>
          <p:cNvPr id="4" name="Slide Number Placeholder 3"/>
          <p:cNvSpPr>
            <a:spLocks noGrp="1"/>
          </p:cNvSpPr>
          <p:nvPr>
            <p:ph type="sldNum" sz="quarter" idx="4"/>
          </p:nvPr>
        </p:nvSpPr>
        <p:spPr>
          <a:xfrm>
            <a:off x="9144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b="0" i="0" u="none">
                <a:solidFill>
                  <a:srgbClr val="898989"/>
                </a:solidFill>
                <a:latin typeface="+mj-lt"/>
              </a:defRPr>
            </a:lvl1pPr>
          </a:lstStyle>
          <a:p>
            <a:fld id="{AE9BA112-7AAC-4134-B26F-E279470DBE98}" type="slidenum">
              <a:rPr lang="en-US" smtClean="0"/>
              <a:t>‹#›</a:t>
            </a:fld>
            <a:endParaRPr lang="en-US" dirty="0"/>
          </a:p>
        </p:txBody>
      </p:sp>
    </p:spTree>
    <p:extLst>
      <p:ext uri="{BB962C8B-B14F-4D97-AF65-F5344CB8AC3E}">
        <p14:creationId xmlns:p14="http://schemas.microsoft.com/office/powerpoint/2010/main" val="16394046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dt="0"/>
  <p:txStyles>
    <p:titleStyle>
      <a:lvl1pPr algn="l" rtl="0" eaLnBrk="1" fontAlgn="base" hangingPunct="1">
        <a:spcBef>
          <a:spcPct val="0"/>
        </a:spcBef>
        <a:spcAft>
          <a:spcPct val="0"/>
        </a:spcAft>
        <a:defRPr sz="4000" kern="1200" spc="-100">
          <a:solidFill>
            <a:schemeClr val="accent1"/>
          </a:solidFill>
          <a:latin typeface="+mj-lt"/>
          <a:ea typeface="ヒラギノ角ゴ Pro W3" charset="0"/>
          <a:cs typeface="ヒラギノ角ゴ Pro W3" charset="0"/>
        </a:defRPr>
      </a:lvl1pPr>
      <a:lvl2pPr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2pPr>
      <a:lvl3pPr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3pPr>
      <a:lvl4pPr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4pPr>
      <a:lvl5pPr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5pPr>
      <a:lvl6pPr marL="457200"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6pPr>
      <a:lvl7pPr marL="914400"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7pPr>
      <a:lvl8pPr marL="1371600"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8pPr>
      <a:lvl9pPr marL="1828800"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9pPr>
    </p:titleStyle>
    <p:body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b="1" kern="1200">
          <a:solidFill>
            <a:schemeClr val="tx1"/>
          </a:solidFill>
          <a:latin typeface="+mn-lt"/>
          <a:ea typeface="ヒラギノ角ゴ Pro W3" charset="0"/>
          <a:cs typeface="ヒラギノ角ゴ Pro W3" charset="0"/>
        </a:defRPr>
      </a:lvl1pPr>
      <a:lvl2pPr marL="457200" indent="-182563" algn="l" rtl="0" eaLnBrk="1" fontAlgn="base" hangingPunct="1">
        <a:spcBef>
          <a:spcPct val="20000"/>
        </a:spcBef>
        <a:spcAft>
          <a:spcPct val="0"/>
        </a:spcAft>
        <a:buClr>
          <a:schemeClr val="accent1"/>
        </a:buClr>
        <a:buSzPct val="85000"/>
        <a:buFont typeface="Lucida Grande" pitchFamily="-83" charset="0"/>
        <a:buChar char="-"/>
        <a:defRPr sz="2000" kern="1200">
          <a:solidFill>
            <a:schemeClr val="tx1"/>
          </a:solidFill>
          <a:latin typeface="+mn-lt"/>
          <a:ea typeface="ヒラギノ角ゴ Pro W3" charset="0"/>
          <a:cs typeface="+mn-cs"/>
        </a:defRPr>
      </a:lvl2pPr>
      <a:lvl3pPr marL="730250" indent="-182563" algn="l" rtl="0" eaLnBrk="1" fontAlgn="base" hangingPunct="1">
        <a:spcBef>
          <a:spcPct val="20000"/>
        </a:spcBef>
        <a:spcAft>
          <a:spcPct val="0"/>
        </a:spcAft>
        <a:buClr>
          <a:srgbClr val="8CA740"/>
        </a:buClr>
        <a:buSzPct val="80000"/>
        <a:buFont typeface="Arial" panose="020B0604020202020204" pitchFamily="34" charset="0"/>
        <a:buChar char="•"/>
        <a:defRPr kern="1200">
          <a:solidFill>
            <a:schemeClr val="tx1"/>
          </a:solidFill>
          <a:latin typeface="+mn-lt"/>
          <a:ea typeface="ヒラギノ角ゴ Pro W3" charset="0"/>
          <a:cs typeface="+mn-cs"/>
        </a:defRPr>
      </a:lvl3pPr>
      <a:lvl4pPr marL="1004888" indent="-182563" algn="l" rtl="0" eaLnBrk="1" fontAlgn="base" hangingPunct="1">
        <a:spcBef>
          <a:spcPct val="20000"/>
        </a:spcBef>
        <a:spcAft>
          <a:spcPct val="0"/>
        </a:spcAft>
        <a:buClr>
          <a:srgbClr val="A68607"/>
        </a:buClr>
        <a:buFont typeface="Arial" panose="020B0604020202020204" pitchFamily="34" charset="0"/>
        <a:buChar char="•"/>
        <a:defRPr sz="1600" kern="1200">
          <a:solidFill>
            <a:schemeClr val="tx1"/>
          </a:solidFill>
          <a:latin typeface="+mn-lt"/>
          <a:ea typeface="ヒラギノ角ゴ Pro W3" charset="0"/>
          <a:cs typeface="+mn-cs"/>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ヒラギノ角ゴ Pro W3"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76200"/>
            <a:ext cx="109728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609600" y="1600200"/>
            <a:ext cx="1097280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cxnSp>
        <p:nvCxnSpPr>
          <p:cNvPr id="9" name="Straight Connector 8"/>
          <p:cNvCxnSpPr/>
          <p:nvPr/>
        </p:nvCxnSpPr>
        <p:spPr>
          <a:xfrm flipV="1">
            <a:off x="584201" y="6553200"/>
            <a:ext cx="9004300" cy="0"/>
          </a:xfrm>
          <a:prstGeom prst="line">
            <a:avLst/>
          </a:prstGeom>
          <a:ln w="57150">
            <a:solidFill>
              <a:schemeClr val="accent1"/>
            </a:solidFill>
          </a:ln>
          <a:effectLst/>
        </p:spPr>
        <p:style>
          <a:lnRef idx="3">
            <a:schemeClr val="accent1"/>
          </a:lnRef>
          <a:fillRef idx="0">
            <a:schemeClr val="accent1"/>
          </a:fillRef>
          <a:effectRef idx="2">
            <a:schemeClr val="accent1"/>
          </a:effectRef>
          <a:fontRef idx="minor">
            <a:schemeClr val="tx1"/>
          </a:fontRef>
        </p:style>
      </p:cxnSp>
      <p:sp>
        <p:nvSpPr>
          <p:cNvPr id="11" name="TextBox 10"/>
          <p:cNvSpPr txBox="1">
            <a:spLocks noChangeArrowheads="1"/>
          </p:cNvSpPr>
          <p:nvPr/>
        </p:nvSpPr>
        <p:spPr bwMode="auto">
          <a:xfrm>
            <a:off x="9442451" y="6324600"/>
            <a:ext cx="2222500"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b="1" u="sng">
                <a:solidFill>
                  <a:schemeClr val="tx1"/>
                </a:solidFill>
                <a:latin typeface="Times New Roman" charset="0"/>
                <a:ea typeface="ヒラギノ角ゴ Pro W3" charset="0"/>
                <a:cs typeface="Arial" charset="0"/>
              </a:defRPr>
            </a:lvl1pPr>
            <a:lvl2pPr marL="742950" indent="-285750">
              <a:defRPr sz="2000" b="1" u="sng">
                <a:solidFill>
                  <a:schemeClr val="tx1"/>
                </a:solidFill>
                <a:latin typeface="Times New Roman" charset="0"/>
                <a:ea typeface="Arial" charset="0"/>
                <a:cs typeface="Arial" charset="0"/>
              </a:defRPr>
            </a:lvl2pPr>
            <a:lvl3pPr marL="1143000" indent="-228600">
              <a:defRPr sz="2000" b="1" u="sng">
                <a:solidFill>
                  <a:schemeClr val="tx1"/>
                </a:solidFill>
                <a:latin typeface="Times New Roman" charset="0"/>
                <a:ea typeface="Arial" charset="0"/>
                <a:cs typeface="Arial" charset="0"/>
              </a:defRPr>
            </a:lvl3pPr>
            <a:lvl4pPr marL="1600200" indent="-228600">
              <a:defRPr sz="2000" b="1" u="sng">
                <a:solidFill>
                  <a:schemeClr val="tx1"/>
                </a:solidFill>
                <a:latin typeface="Times New Roman" charset="0"/>
                <a:ea typeface="Arial" charset="0"/>
                <a:cs typeface="Arial" charset="0"/>
              </a:defRPr>
            </a:lvl4pPr>
            <a:lvl5pPr marL="2057400" indent="-228600">
              <a:defRPr sz="2000" b="1" u="sng">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2000" b="1" u="sng">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2000" b="1" u="sng">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2000" b="1" u="sng">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2000" b="1" u="sng">
                <a:solidFill>
                  <a:schemeClr val="tx1"/>
                </a:solidFill>
                <a:latin typeface="Times New Roman" charset="0"/>
                <a:ea typeface="Arial" charset="0"/>
                <a:cs typeface="Arial" charset="0"/>
              </a:defRPr>
            </a:lvl9pPr>
          </a:lstStyle>
          <a:p>
            <a:pPr algn="r" fontAlgn="base">
              <a:spcBef>
                <a:spcPct val="0"/>
              </a:spcBef>
              <a:spcAft>
                <a:spcPct val="0"/>
              </a:spcAft>
              <a:defRPr/>
            </a:pPr>
            <a:r>
              <a:rPr lang="en-US" sz="1800" u="none" dirty="0" smtClean="0">
                <a:solidFill>
                  <a:srgbClr val="0A5540"/>
                </a:solidFill>
                <a:latin typeface="Book Antiqua" charset="0"/>
              </a:rPr>
              <a:t>The Academy</a:t>
            </a:r>
          </a:p>
        </p:txBody>
      </p:sp>
      <p:cxnSp>
        <p:nvCxnSpPr>
          <p:cNvPr id="12" name="Straight Connector 11"/>
          <p:cNvCxnSpPr/>
          <p:nvPr/>
        </p:nvCxnSpPr>
        <p:spPr>
          <a:xfrm>
            <a:off x="584200" y="1081088"/>
            <a:ext cx="11023600" cy="0"/>
          </a:xfrm>
          <a:prstGeom prst="line">
            <a:avLst/>
          </a:prstGeom>
          <a:ln w="57150">
            <a:solidFill>
              <a:schemeClr val="accent1"/>
            </a:solidFill>
          </a:ln>
          <a:effectLst/>
        </p:spPr>
        <p:style>
          <a:lnRef idx="3">
            <a:schemeClr val="accent1"/>
          </a:lnRef>
          <a:fillRef idx="0">
            <a:schemeClr val="accent1"/>
          </a:fillRef>
          <a:effectRef idx="2">
            <a:schemeClr val="accent1"/>
          </a:effectRef>
          <a:fontRef idx="minor">
            <a:schemeClr val="tx1"/>
          </a:fontRef>
        </p:style>
      </p:cxnSp>
      <p:sp>
        <p:nvSpPr>
          <p:cNvPr id="4" name="Slide Number Placeholder 3"/>
          <p:cNvSpPr>
            <a:spLocks noGrp="1"/>
          </p:cNvSpPr>
          <p:nvPr>
            <p:ph type="sldNum" sz="quarter" idx="4"/>
          </p:nvPr>
        </p:nvSpPr>
        <p:spPr>
          <a:xfrm>
            <a:off x="9144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b="0" i="0" u="none">
                <a:solidFill>
                  <a:srgbClr val="898989"/>
                </a:solidFill>
                <a:latin typeface="+mj-lt"/>
              </a:defRPr>
            </a:lvl1pPr>
          </a:lstStyle>
          <a:p>
            <a:pPr eaLnBrk="0" fontAlgn="base" hangingPunct="0">
              <a:spcBef>
                <a:spcPct val="0"/>
              </a:spcBef>
              <a:spcAft>
                <a:spcPct val="0"/>
              </a:spcAft>
            </a:pPr>
            <a:fld id="{8617D5DC-FBAA-49EA-BA1B-09A74BBFFD47}" type="slidenum">
              <a:rPr lang="en-US" smtClean="0">
                <a:ea typeface="ヒラギノ角ゴ Pro W3" pitchFamily="-83" charset="-128"/>
              </a:rPr>
              <a:pPr eaLnBrk="0" fontAlgn="base" hangingPunct="0">
                <a:spcBef>
                  <a:spcPct val="0"/>
                </a:spcBef>
                <a:spcAft>
                  <a:spcPct val="0"/>
                </a:spcAft>
              </a:pPr>
              <a:t>‹#›</a:t>
            </a:fld>
            <a:endParaRPr lang="en-US" dirty="0">
              <a:ea typeface="ヒラギノ角ゴ Pro W3" pitchFamily="-83" charset="-128"/>
            </a:endParaRPr>
          </a:p>
        </p:txBody>
      </p:sp>
    </p:spTree>
    <p:extLst>
      <p:ext uri="{BB962C8B-B14F-4D97-AF65-F5344CB8AC3E}">
        <p14:creationId xmlns:p14="http://schemas.microsoft.com/office/powerpoint/2010/main" val="148103679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Lst>
  <p:hf hdr="0" ftr="0" dt="0"/>
  <p:txStyles>
    <p:titleStyle>
      <a:lvl1pPr algn="l" rtl="0" eaLnBrk="0" fontAlgn="base" hangingPunct="0">
        <a:spcBef>
          <a:spcPct val="0"/>
        </a:spcBef>
        <a:spcAft>
          <a:spcPct val="0"/>
        </a:spcAft>
        <a:defRPr sz="4000" kern="1200" spc="-100">
          <a:solidFill>
            <a:schemeClr val="accent1"/>
          </a:solidFill>
          <a:latin typeface="+mj-lt"/>
          <a:ea typeface="ヒラギノ角ゴ Pro W3" charset="0"/>
          <a:cs typeface="ヒラギノ角ゴ Pro W3" charset="0"/>
        </a:defRPr>
      </a:lvl1pPr>
      <a:lvl2pPr algn="l" rtl="0" eaLnBrk="0" fontAlgn="base" hangingPunct="0">
        <a:spcBef>
          <a:spcPct val="0"/>
        </a:spcBef>
        <a:spcAft>
          <a:spcPct val="0"/>
        </a:spcAft>
        <a:defRPr sz="4000">
          <a:solidFill>
            <a:schemeClr val="accent1"/>
          </a:solidFill>
          <a:latin typeface="Book Antiqua" charset="0"/>
          <a:ea typeface="ヒラギノ角ゴ Pro W3" charset="0"/>
          <a:cs typeface="ヒラギノ角ゴ Pro W3" charset="0"/>
        </a:defRPr>
      </a:lvl2pPr>
      <a:lvl3pPr algn="l" rtl="0" eaLnBrk="0" fontAlgn="base" hangingPunct="0">
        <a:spcBef>
          <a:spcPct val="0"/>
        </a:spcBef>
        <a:spcAft>
          <a:spcPct val="0"/>
        </a:spcAft>
        <a:defRPr sz="4000">
          <a:solidFill>
            <a:schemeClr val="accent1"/>
          </a:solidFill>
          <a:latin typeface="Book Antiqua" charset="0"/>
          <a:ea typeface="ヒラギノ角ゴ Pro W3" charset="0"/>
          <a:cs typeface="ヒラギノ角ゴ Pro W3" charset="0"/>
        </a:defRPr>
      </a:lvl3pPr>
      <a:lvl4pPr algn="l" rtl="0" eaLnBrk="0" fontAlgn="base" hangingPunct="0">
        <a:spcBef>
          <a:spcPct val="0"/>
        </a:spcBef>
        <a:spcAft>
          <a:spcPct val="0"/>
        </a:spcAft>
        <a:defRPr sz="4000">
          <a:solidFill>
            <a:schemeClr val="accent1"/>
          </a:solidFill>
          <a:latin typeface="Book Antiqua" charset="0"/>
          <a:ea typeface="ヒラギノ角ゴ Pro W3" charset="0"/>
          <a:cs typeface="ヒラギノ角ゴ Pro W3" charset="0"/>
        </a:defRPr>
      </a:lvl4pPr>
      <a:lvl5pPr algn="l" rtl="0" eaLnBrk="0" fontAlgn="base" hangingPunct="0">
        <a:spcBef>
          <a:spcPct val="0"/>
        </a:spcBef>
        <a:spcAft>
          <a:spcPct val="0"/>
        </a:spcAft>
        <a:defRPr sz="4000">
          <a:solidFill>
            <a:schemeClr val="accent1"/>
          </a:solidFill>
          <a:latin typeface="Book Antiqua" charset="0"/>
          <a:ea typeface="ヒラギノ角ゴ Pro W3" charset="0"/>
          <a:cs typeface="ヒラギノ角ゴ Pro W3" charset="0"/>
        </a:defRPr>
      </a:lvl5pPr>
      <a:lvl6pPr marL="457200" algn="l" rtl="0" fontAlgn="base">
        <a:spcBef>
          <a:spcPct val="0"/>
        </a:spcBef>
        <a:spcAft>
          <a:spcPct val="0"/>
        </a:spcAft>
        <a:defRPr sz="4000">
          <a:solidFill>
            <a:schemeClr val="accent1"/>
          </a:solidFill>
          <a:latin typeface="Book Antiqua" charset="0"/>
          <a:ea typeface="ヒラギノ角ゴ Pro W3" charset="0"/>
          <a:cs typeface="ヒラギノ角ゴ Pro W3" charset="0"/>
        </a:defRPr>
      </a:lvl6pPr>
      <a:lvl7pPr marL="914400" algn="l" rtl="0" fontAlgn="base">
        <a:spcBef>
          <a:spcPct val="0"/>
        </a:spcBef>
        <a:spcAft>
          <a:spcPct val="0"/>
        </a:spcAft>
        <a:defRPr sz="4000">
          <a:solidFill>
            <a:schemeClr val="accent1"/>
          </a:solidFill>
          <a:latin typeface="Book Antiqua" charset="0"/>
          <a:ea typeface="ヒラギノ角ゴ Pro W3" charset="0"/>
          <a:cs typeface="ヒラギノ角ゴ Pro W3" charset="0"/>
        </a:defRPr>
      </a:lvl7pPr>
      <a:lvl8pPr marL="1371600" algn="l" rtl="0" fontAlgn="base">
        <a:spcBef>
          <a:spcPct val="0"/>
        </a:spcBef>
        <a:spcAft>
          <a:spcPct val="0"/>
        </a:spcAft>
        <a:defRPr sz="4000">
          <a:solidFill>
            <a:schemeClr val="accent1"/>
          </a:solidFill>
          <a:latin typeface="Book Antiqua" charset="0"/>
          <a:ea typeface="ヒラギノ角ゴ Pro W3" charset="0"/>
          <a:cs typeface="ヒラギノ角ゴ Pro W3" charset="0"/>
        </a:defRPr>
      </a:lvl8pPr>
      <a:lvl9pPr marL="1828800" algn="l" rtl="0" fontAlgn="base">
        <a:spcBef>
          <a:spcPct val="0"/>
        </a:spcBef>
        <a:spcAft>
          <a:spcPct val="0"/>
        </a:spcAft>
        <a:defRPr sz="4000">
          <a:solidFill>
            <a:schemeClr val="accent1"/>
          </a:solidFill>
          <a:latin typeface="Book Antiqua" charset="0"/>
          <a:ea typeface="ヒラギノ角ゴ Pro W3" charset="0"/>
          <a:cs typeface="ヒラギノ角ゴ Pro W3" charset="0"/>
        </a:defRPr>
      </a:lvl9pPr>
    </p:titleStyle>
    <p:bodyStyle>
      <a:lvl1pPr marL="182563" indent="-182563" algn="l" rtl="0" eaLnBrk="0" fontAlgn="base" hangingPunct="0">
        <a:spcBef>
          <a:spcPct val="20000"/>
        </a:spcBef>
        <a:spcAft>
          <a:spcPct val="0"/>
        </a:spcAft>
        <a:buClr>
          <a:schemeClr val="accent1"/>
        </a:buClr>
        <a:buSzPct val="85000"/>
        <a:buFont typeface="Arial" panose="020B0604020202020204" pitchFamily="34" charset="0"/>
        <a:buChar char="•"/>
        <a:defRPr sz="2400" b="1" kern="1200">
          <a:solidFill>
            <a:schemeClr val="tx1"/>
          </a:solidFill>
          <a:latin typeface="+mn-lt"/>
          <a:ea typeface="ヒラギノ角ゴ Pro W3" charset="0"/>
          <a:cs typeface="ヒラギノ角ゴ Pro W3" charset="0"/>
        </a:defRPr>
      </a:lvl1pPr>
      <a:lvl2pPr marL="457200" indent="-182563" algn="l" rtl="0" eaLnBrk="0" fontAlgn="base" hangingPunct="0">
        <a:spcBef>
          <a:spcPct val="20000"/>
        </a:spcBef>
        <a:spcAft>
          <a:spcPct val="0"/>
        </a:spcAft>
        <a:buClr>
          <a:schemeClr val="accent1"/>
        </a:buClr>
        <a:buSzPct val="85000"/>
        <a:buFont typeface="Lucida Grande" pitchFamily="-83" charset="0"/>
        <a:buChar char="-"/>
        <a:defRPr sz="2000" kern="1200">
          <a:solidFill>
            <a:schemeClr val="tx1"/>
          </a:solidFill>
          <a:latin typeface="+mn-lt"/>
          <a:ea typeface="ヒラギノ角ゴ Pro W3" charset="0"/>
          <a:cs typeface="+mn-cs"/>
        </a:defRPr>
      </a:lvl2pPr>
      <a:lvl3pPr marL="730250" indent="-182563" algn="l" rtl="0" eaLnBrk="0" fontAlgn="base" hangingPunct="0">
        <a:spcBef>
          <a:spcPct val="20000"/>
        </a:spcBef>
        <a:spcAft>
          <a:spcPct val="0"/>
        </a:spcAft>
        <a:buClr>
          <a:srgbClr val="8CA740"/>
        </a:buClr>
        <a:buSzPct val="80000"/>
        <a:buFont typeface="Arial" panose="020B0604020202020204" pitchFamily="34" charset="0"/>
        <a:buChar char="•"/>
        <a:defRPr kern="1200">
          <a:solidFill>
            <a:schemeClr val="tx1"/>
          </a:solidFill>
          <a:latin typeface="+mn-lt"/>
          <a:ea typeface="ヒラギノ角ゴ Pro W3" charset="0"/>
          <a:cs typeface="+mn-cs"/>
        </a:defRPr>
      </a:lvl3pPr>
      <a:lvl4pPr marL="1004888" indent="-182563" algn="l" rtl="0" eaLnBrk="0" fontAlgn="base" hangingPunct="0">
        <a:spcBef>
          <a:spcPct val="20000"/>
        </a:spcBef>
        <a:spcAft>
          <a:spcPct val="0"/>
        </a:spcAft>
        <a:buClr>
          <a:srgbClr val="A68607"/>
        </a:buClr>
        <a:buFont typeface="Arial" panose="020B0604020202020204" pitchFamily="34" charset="0"/>
        <a:buChar char="•"/>
        <a:defRPr sz="1600" kern="1200">
          <a:solidFill>
            <a:schemeClr val="tx1"/>
          </a:solidFill>
          <a:latin typeface="+mn-lt"/>
          <a:ea typeface="ヒラギノ角ゴ Pro W3" charset="0"/>
          <a:cs typeface="+mn-cs"/>
        </a:defRPr>
      </a:lvl4pPr>
      <a:lvl5pPr marL="1187450" indent="-136525"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ヒラギノ角ゴ Pro W3"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76200"/>
            <a:ext cx="109728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609600" y="1600200"/>
            <a:ext cx="1097280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cxnSp>
        <p:nvCxnSpPr>
          <p:cNvPr id="9" name="Straight Connector 8"/>
          <p:cNvCxnSpPr/>
          <p:nvPr/>
        </p:nvCxnSpPr>
        <p:spPr>
          <a:xfrm flipV="1">
            <a:off x="584201" y="6553200"/>
            <a:ext cx="9004300" cy="0"/>
          </a:xfrm>
          <a:prstGeom prst="line">
            <a:avLst/>
          </a:prstGeom>
          <a:ln w="57150">
            <a:solidFill>
              <a:schemeClr val="accent1"/>
            </a:solidFill>
          </a:ln>
          <a:effectLst/>
        </p:spPr>
        <p:style>
          <a:lnRef idx="3">
            <a:schemeClr val="accent1"/>
          </a:lnRef>
          <a:fillRef idx="0">
            <a:schemeClr val="accent1"/>
          </a:fillRef>
          <a:effectRef idx="2">
            <a:schemeClr val="accent1"/>
          </a:effectRef>
          <a:fontRef idx="minor">
            <a:schemeClr val="tx1"/>
          </a:fontRef>
        </p:style>
      </p:cxnSp>
      <p:sp>
        <p:nvSpPr>
          <p:cNvPr id="11" name="TextBox 10"/>
          <p:cNvSpPr txBox="1">
            <a:spLocks noChangeArrowheads="1"/>
          </p:cNvSpPr>
          <p:nvPr/>
        </p:nvSpPr>
        <p:spPr bwMode="auto">
          <a:xfrm>
            <a:off x="9442451" y="6324600"/>
            <a:ext cx="2222500"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b="1" u="sng">
                <a:solidFill>
                  <a:schemeClr val="tx1"/>
                </a:solidFill>
                <a:latin typeface="Times New Roman" charset="0"/>
                <a:ea typeface="ヒラギノ角ゴ Pro W3" charset="0"/>
                <a:cs typeface="Arial" charset="0"/>
              </a:defRPr>
            </a:lvl1pPr>
            <a:lvl2pPr marL="742950" indent="-285750">
              <a:defRPr sz="2000" b="1" u="sng">
                <a:solidFill>
                  <a:schemeClr val="tx1"/>
                </a:solidFill>
                <a:latin typeface="Times New Roman" charset="0"/>
                <a:ea typeface="Arial" charset="0"/>
                <a:cs typeface="Arial" charset="0"/>
              </a:defRPr>
            </a:lvl2pPr>
            <a:lvl3pPr marL="1143000" indent="-228600">
              <a:defRPr sz="2000" b="1" u="sng">
                <a:solidFill>
                  <a:schemeClr val="tx1"/>
                </a:solidFill>
                <a:latin typeface="Times New Roman" charset="0"/>
                <a:ea typeface="Arial" charset="0"/>
                <a:cs typeface="Arial" charset="0"/>
              </a:defRPr>
            </a:lvl3pPr>
            <a:lvl4pPr marL="1600200" indent="-228600">
              <a:defRPr sz="2000" b="1" u="sng">
                <a:solidFill>
                  <a:schemeClr val="tx1"/>
                </a:solidFill>
                <a:latin typeface="Times New Roman" charset="0"/>
                <a:ea typeface="Arial" charset="0"/>
                <a:cs typeface="Arial" charset="0"/>
              </a:defRPr>
            </a:lvl4pPr>
            <a:lvl5pPr marL="2057400" indent="-228600">
              <a:defRPr sz="2000" b="1" u="sng">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2000" b="1" u="sng">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2000" b="1" u="sng">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2000" b="1" u="sng">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2000" b="1" u="sng">
                <a:solidFill>
                  <a:schemeClr val="tx1"/>
                </a:solidFill>
                <a:latin typeface="Times New Roman" charset="0"/>
                <a:ea typeface="Arial" charset="0"/>
                <a:cs typeface="Arial" charset="0"/>
              </a:defRPr>
            </a:lvl9pPr>
          </a:lstStyle>
          <a:p>
            <a:pPr algn="r">
              <a:defRPr/>
            </a:pPr>
            <a:r>
              <a:rPr lang="en-US" sz="1800" u="none" dirty="0" smtClean="0">
                <a:solidFill>
                  <a:srgbClr val="0A5540"/>
                </a:solidFill>
                <a:latin typeface="Book Antiqua" charset="0"/>
              </a:rPr>
              <a:t>The Academy</a:t>
            </a:r>
          </a:p>
        </p:txBody>
      </p:sp>
      <p:cxnSp>
        <p:nvCxnSpPr>
          <p:cNvPr id="12" name="Straight Connector 11"/>
          <p:cNvCxnSpPr/>
          <p:nvPr/>
        </p:nvCxnSpPr>
        <p:spPr>
          <a:xfrm>
            <a:off x="584200" y="1081088"/>
            <a:ext cx="11023600" cy="0"/>
          </a:xfrm>
          <a:prstGeom prst="line">
            <a:avLst/>
          </a:prstGeom>
          <a:ln w="57150">
            <a:solidFill>
              <a:schemeClr val="accent1"/>
            </a:solidFill>
          </a:ln>
          <a:effectLst/>
        </p:spPr>
        <p:style>
          <a:lnRef idx="3">
            <a:schemeClr val="accent1"/>
          </a:lnRef>
          <a:fillRef idx="0">
            <a:schemeClr val="accent1"/>
          </a:fillRef>
          <a:effectRef idx="2">
            <a:schemeClr val="accent1"/>
          </a:effectRef>
          <a:fontRef idx="minor">
            <a:schemeClr val="tx1"/>
          </a:fontRef>
        </p:style>
      </p:cxnSp>
      <p:sp>
        <p:nvSpPr>
          <p:cNvPr id="4" name="Slide Number Placeholder 3"/>
          <p:cNvSpPr>
            <a:spLocks noGrp="1"/>
          </p:cNvSpPr>
          <p:nvPr>
            <p:ph type="sldNum" sz="quarter" idx="4"/>
          </p:nvPr>
        </p:nvSpPr>
        <p:spPr>
          <a:xfrm>
            <a:off x="9144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b="0" i="0" u="none">
                <a:solidFill>
                  <a:srgbClr val="898989"/>
                </a:solidFill>
                <a:latin typeface="+mj-lt"/>
              </a:defRPr>
            </a:lvl1pPr>
          </a:lstStyle>
          <a:p>
            <a:fld id="{AE9BA112-7AAC-4134-B26F-E279470DBE98}" type="slidenum">
              <a:rPr lang="en-US" smtClean="0"/>
              <a:pPr/>
              <a:t>‹#›</a:t>
            </a:fld>
            <a:endParaRPr lang="en-US" dirty="0"/>
          </a:p>
        </p:txBody>
      </p:sp>
    </p:spTree>
    <p:extLst>
      <p:ext uri="{BB962C8B-B14F-4D97-AF65-F5344CB8AC3E}">
        <p14:creationId xmlns:p14="http://schemas.microsoft.com/office/powerpoint/2010/main" val="25053905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hf hdr="0" dt="0"/>
  <p:txStyles>
    <p:titleStyle>
      <a:lvl1pPr algn="l" rtl="0" eaLnBrk="1" fontAlgn="base" hangingPunct="1">
        <a:spcBef>
          <a:spcPct val="0"/>
        </a:spcBef>
        <a:spcAft>
          <a:spcPct val="0"/>
        </a:spcAft>
        <a:defRPr sz="4000" kern="1200" spc="-100">
          <a:solidFill>
            <a:schemeClr val="accent1"/>
          </a:solidFill>
          <a:latin typeface="+mj-lt"/>
          <a:ea typeface="ヒラギノ角ゴ Pro W3" charset="0"/>
          <a:cs typeface="ヒラギノ角ゴ Pro W3" charset="0"/>
        </a:defRPr>
      </a:lvl1pPr>
      <a:lvl2pPr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2pPr>
      <a:lvl3pPr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3pPr>
      <a:lvl4pPr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4pPr>
      <a:lvl5pPr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5pPr>
      <a:lvl6pPr marL="457200"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6pPr>
      <a:lvl7pPr marL="914400"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7pPr>
      <a:lvl8pPr marL="1371600"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8pPr>
      <a:lvl9pPr marL="1828800" algn="l" rtl="0" eaLnBrk="1" fontAlgn="base" hangingPunct="1">
        <a:spcBef>
          <a:spcPct val="0"/>
        </a:spcBef>
        <a:spcAft>
          <a:spcPct val="0"/>
        </a:spcAft>
        <a:defRPr sz="4000">
          <a:solidFill>
            <a:schemeClr val="accent1"/>
          </a:solidFill>
          <a:latin typeface="Book Antiqua" charset="0"/>
          <a:ea typeface="ヒラギノ角ゴ Pro W3" charset="0"/>
          <a:cs typeface="ヒラギノ角ゴ Pro W3" charset="0"/>
        </a:defRPr>
      </a:lvl9pPr>
    </p:titleStyle>
    <p:body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b="1" kern="1200">
          <a:solidFill>
            <a:schemeClr val="tx1"/>
          </a:solidFill>
          <a:latin typeface="+mn-lt"/>
          <a:ea typeface="ヒラギノ角ゴ Pro W3" charset="0"/>
          <a:cs typeface="ヒラギノ角ゴ Pro W3" charset="0"/>
        </a:defRPr>
      </a:lvl1pPr>
      <a:lvl2pPr marL="457200" indent="-182563" algn="l" rtl="0" eaLnBrk="1" fontAlgn="base" hangingPunct="1">
        <a:spcBef>
          <a:spcPct val="20000"/>
        </a:spcBef>
        <a:spcAft>
          <a:spcPct val="0"/>
        </a:spcAft>
        <a:buClr>
          <a:schemeClr val="accent1"/>
        </a:buClr>
        <a:buSzPct val="85000"/>
        <a:buFont typeface="Lucida Grande" pitchFamily="-83" charset="0"/>
        <a:buChar char="-"/>
        <a:defRPr sz="2000" kern="1200">
          <a:solidFill>
            <a:schemeClr val="tx1"/>
          </a:solidFill>
          <a:latin typeface="+mn-lt"/>
          <a:ea typeface="ヒラギノ角ゴ Pro W3" charset="0"/>
          <a:cs typeface="+mn-cs"/>
        </a:defRPr>
      </a:lvl2pPr>
      <a:lvl3pPr marL="730250" indent="-182563" algn="l" rtl="0" eaLnBrk="1" fontAlgn="base" hangingPunct="1">
        <a:spcBef>
          <a:spcPct val="20000"/>
        </a:spcBef>
        <a:spcAft>
          <a:spcPct val="0"/>
        </a:spcAft>
        <a:buClr>
          <a:srgbClr val="8CA740"/>
        </a:buClr>
        <a:buSzPct val="80000"/>
        <a:buFont typeface="Arial" panose="020B0604020202020204" pitchFamily="34" charset="0"/>
        <a:buChar char="•"/>
        <a:defRPr kern="1200">
          <a:solidFill>
            <a:schemeClr val="tx1"/>
          </a:solidFill>
          <a:latin typeface="+mn-lt"/>
          <a:ea typeface="ヒラギノ角ゴ Pro W3" charset="0"/>
          <a:cs typeface="+mn-cs"/>
        </a:defRPr>
      </a:lvl3pPr>
      <a:lvl4pPr marL="1004888" indent="-182563" algn="l" rtl="0" eaLnBrk="1" fontAlgn="base" hangingPunct="1">
        <a:spcBef>
          <a:spcPct val="20000"/>
        </a:spcBef>
        <a:spcAft>
          <a:spcPct val="0"/>
        </a:spcAft>
        <a:buClr>
          <a:srgbClr val="A68607"/>
        </a:buClr>
        <a:buFont typeface="Arial" panose="020B0604020202020204" pitchFamily="34" charset="0"/>
        <a:buChar char="•"/>
        <a:defRPr sz="1600" kern="1200">
          <a:solidFill>
            <a:schemeClr val="tx1"/>
          </a:solidFill>
          <a:latin typeface="+mn-lt"/>
          <a:ea typeface="ヒラギノ角ゴ Pro W3" charset="0"/>
          <a:cs typeface="+mn-cs"/>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ヒラギノ角ゴ Pro W3"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30329" y="1660056"/>
            <a:ext cx="9517486" cy="3511155"/>
          </a:xfrm>
        </p:spPr>
        <p:txBody>
          <a:bodyPr>
            <a:normAutofit/>
          </a:bodyPr>
          <a:lstStyle/>
          <a:p>
            <a:pPr algn="ctr"/>
            <a:endParaRPr lang="en-US" sz="2400" b="1" dirty="0">
              <a:solidFill>
                <a:schemeClr val="accent1"/>
              </a:solidFill>
            </a:endParaRPr>
          </a:p>
          <a:p>
            <a:pPr algn="ctr"/>
            <a:r>
              <a:rPr lang="en-US" sz="2400" b="1" dirty="0" smtClean="0">
                <a:solidFill>
                  <a:schemeClr val="accent1"/>
                </a:solidFill>
              </a:rPr>
              <a:t>Health TechNet</a:t>
            </a:r>
            <a:r>
              <a:rPr lang="en-US" sz="2400" b="1" dirty="0">
                <a:solidFill>
                  <a:schemeClr val="accent1"/>
                </a:solidFill>
              </a:rPr>
              <a:t/>
            </a:r>
            <a:br>
              <a:rPr lang="en-US" sz="2400" b="1" dirty="0">
                <a:solidFill>
                  <a:schemeClr val="accent1"/>
                </a:solidFill>
              </a:rPr>
            </a:br>
            <a:endParaRPr lang="en-US" sz="1600" i="1" dirty="0">
              <a:solidFill>
                <a:schemeClr val="accent1"/>
              </a:solidFill>
            </a:endParaRPr>
          </a:p>
          <a:p>
            <a:pPr algn="ctr"/>
            <a:r>
              <a:rPr lang="en-US" sz="1600" i="1" dirty="0">
                <a:solidFill>
                  <a:schemeClr val="accent1"/>
                </a:solidFill>
              </a:rPr>
              <a:t>May </a:t>
            </a:r>
            <a:r>
              <a:rPr lang="en-US" sz="1600" i="1" dirty="0" smtClean="0">
                <a:solidFill>
                  <a:schemeClr val="accent1"/>
                </a:solidFill>
              </a:rPr>
              <a:t>20</a:t>
            </a:r>
            <a:r>
              <a:rPr lang="en-US" sz="1600" i="1" dirty="0" smtClean="0">
                <a:solidFill>
                  <a:schemeClr val="accent1"/>
                </a:solidFill>
              </a:rPr>
              <a:t>, </a:t>
            </a:r>
            <a:r>
              <a:rPr lang="en-US" sz="1600" i="1" dirty="0">
                <a:solidFill>
                  <a:schemeClr val="accent1"/>
                </a:solidFill>
              </a:rPr>
              <a:t>2016</a:t>
            </a:r>
          </a:p>
          <a:p>
            <a:pPr algn="ctr"/>
            <a:endParaRPr lang="en-US" b="1" dirty="0">
              <a:solidFill>
                <a:schemeClr val="accent1"/>
              </a:solidFill>
            </a:endParaRPr>
          </a:p>
        </p:txBody>
      </p:sp>
      <p:sp>
        <p:nvSpPr>
          <p:cNvPr id="3" name="Content Placeholder 2"/>
          <p:cNvSpPr>
            <a:spLocks noGrp="1"/>
          </p:cNvSpPr>
          <p:nvPr>
            <p:ph sz="quarter" idx="11"/>
          </p:nvPr>
        </p:nvSpPr>
        <p:spPr/>
        <p:txBody>
          <a:bodyPr/>
          <a:lstStyle/>
          <a:p>
            <a:r>
              <a:rPr lang="en-US" dirty="0" smtClean="0"/>
              <a:t>MAY 2016</a:t>
            </a:r>
            <a:endParaRPr lang="en-US" dirty="0"/>
          </a:p>
        </p:txBody>
      </p:sp>
      <p:cxnSp>
        <p:nvCxnSpPr>
          <p:cNvPr id="6" name="Straight Connector 5"/>
          <p:cNvCxnSpPr/>
          <p:nvPr/>
        </p:nvCxnSpPr>
        <p:spPr>
          <a:xfrm flipV="1">
            <a:off x="1226127" y="1610591"/>
            <a:ext cx="9725891" cy="10391"/>
          </a:xfrm>
          <a:prstGeom prst="line">
            <a:avLst/>
          </a:prstGeom>
        </p:spPr>
        <p:style>
          <a:lnRef idx="2">
            <a:schemeClr val="accent2"/>
          </a:lnRef>
          <a:fillRef idx="0">
            <a:schemeClr val="accent2"/>
          </a:fillRef>
          <a:effectRef idx="1">
            <a:schemeClr val="accent2"/>
          </a:effectRef>
          <a:fontRef idx="minor">
            <a:schemeClr val="tx1"/>
          </a:fontRef>
        </p:style>
      </p:cxnSp>
      <p:cxnSp>
        <p:nvCxnSpPr>
          <p:cNvPr id="7" name="Straight Connector 6"/>
          <p:cNvCxnSpPr/>
          <p:nvPr/>
        </p:nvCxnSpPr>
        <p:spPr>
          <a:xfrm flipV="1">
            <a:off x="1336964" y="4063863"/>
            <a:ext cx="9725891" cy="10391"/>
          </a:xfrm>
          <a:prstGeom prst="line">
            <a:avLst/>
          </a:prstGeom>
        </p:spPr>
        <p:style>
          <a:lnRef idx="2">
            <a:schemeClr val="accent2"/>
          </a:lnRef>
          <a:fillRef idx="0">
            <a:schemeClr val="accent2"/>
          </a:fillRef>
          <a:effectRef idx="1">
            <a:schemeClr val="accent2"/>
          </a:effectRef>
          <a:fontRef idx="minor">
            <a:schemeClr val="tx1"/>
          </a:fontRef>
        </p:style>
      </p:cxn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0929" y="114012"/>
            <a:ext cx="6756286" cy="1477042"/>
          </a:xfrm>
          <a:prstGeom prst="rect">
            <a:avLst/>
          </a:prstGeom>
        </p:spPr>
      </p:pic>
      <p:sp>
        <p:nvSpPr>
          <p:cNvPr id="9" name="TextBox 8"/>
          <p:cNvSpPr txBox="1"/>
          <p:nvPr/>
        </p:nvSpPr>
        <p:spPr>
          <a:xfrm>
            <a:off x="6311464" y="4936679"/>
            <a:ext cx="3480954" cy="754053"/>
          </a:xfrm>
          <a:prstGeom prst="rect">
            <a:avLst/>
          </a:prstGeom>
          <a:noFill/>
        </p:spPr>
        <p:txBody>
          <a:bodyPr wrap="square" lIns="0" tIns="0" rIns="0" bIns="0" rtlCol="0">
            <a:spAutoFit/>
          </a:bodyPr>
          <a:lstStyle/>
          <a:p>
            <a:pPr algn="ctr"/>
            <a:r>
              <a:rPr lang="en-US" sz="1300" i="1" dirty="0" smtClean="0">
                <a:solidFill>
                  <a:prstClr val="black"/>
                </a:solidFill>
              </a:rPr>
              <a:t>Caitlin Greenbaum, MPH</a:t>
            </a:r>
            <a:endParaRPr lang="en-US" sz="1300" i="1" dirty="0">
              <a:solidFill>
                <a:prstClr val="black"/>
              </a:solidFill>
            </a:endParaRPr>
          </a:p>
          <a:p>
            <a:pPr algn="ctr"/>
            <a:r>
              <a:rPr lang="en-US" sz="1300" i="1" dirty="0" smtClean="0">
                <a:solidFill>
                  <a:prstClr val="black"/>
                </a:solidFill>
              </a:rPr>
              <a:t>Director, Health Policy &amp; Strategy</a:t>
            </a:r>
            <a:endParaRPr lang="en-US" sz="1300" i="1" dirty="0">
              <a:solidFill>
                <a:prstClr val="black"/>
              </a:solidFill>
            </a:endParaRPr>
          </a:p>
          <a:p>
            <a:pPr algn="ctr"/>
            <a:r>
              <a:rPr lang="en-US" sz="1300" i="1" dirty="0" smtClean="0">
                <a:solidFill>
                  <a:prstClr val="black"/>
                </a:solidFill>
              </a:rPr>
              <a:t>The Health Management Academy</a:t>
            </a:r>
            <a:endParaRPr lang="en-US" sz="1300" i="1" dirty="0">
              <a:solidFill>
                <a:prstClr val="black"/>
              </a:solidFill>
            </a:endParaRPr>
          </a:p>
          <a:p>
            <a:pPr algn="ctr"/>
            <a:endParaRPr lang="en-US" sz="1000" i="1" dirty="0">
              <a:solidFill>
                <a:prstClr val="black"/>
              </a:solidFill>
            </a:endParaRPr>
          </a:p>
        </p:txBody>
      </p:sp>
      <p:sp>
        <p:nvSpPr>
          <p:cNvPr id="10" name="TextBox 9"/>
          <p:cNvSpPr txBox="1"/>
          <p:nvPr/>
        </p:nvSpPr>
        <p:spPr>
          <a:xfrm>
            <a:off x="1926772" y="4953008"/>
            <a:ext cx="4476383" cy="754053"/>
          </a:xfrm>
          <a:prstGeom prst="rect">
            <a:avLst/>
          </a:prstGeom>
          <a:noFill/>
        </p:spPr>
        <p:txBody>
          <a:bodyPr wrap="square" lIns="0" tIns="0" rIns="0" bIns="0" rtlCol="0">
            <a:spAutoFit/>
          </a:bodyPr>
          <a:lstStyle/>
          <a:p>
            <a:pPr algn="ctr"/>
            <a:r>
              <a:rPr lang="en-US" sz="1300" i="1" dirty="0">
                <a:solidFill>
                  <a:prstClr val="black"/>
                </a:solidFill>
              </a:rPr>
              <a:t>Nathan M. Bays, J.D.</a:t>
            </a:r>
          </a:p>
          <a:p>
            <a:pPr algn="ctr"/>
            <a:r>
              <a:rPr lang="en-US" sz="1300" i="1" dirty="0">
                <a:solidFill>
                  <a:prstClr val="black"/>
                </a:solidFill>
              </a:rPr>
              <a:t>General Counsel, The Health </a:t>
            </a:r>
            <a:r>
              <a:rPr lang="en-US" sz="1300" i="1" dirty="0" smtClean="0">
                <a:solidFill>
                  <a:prstClr val="black"/>
                </a:solidFill>
              </a:rPr>
              <a:t>Management Academy</a:t>
            </a:r>
            <a:endParaRPr lang="en-US" sz="1300" i="1" dirty="0">
              <a:solidFill>
                <a:prstClr val="black"/>
              </a:solidFill>
            </a:endParaRPr>
          </a:p>
          <a:p>
            <a:pPr algn="ctr"/>
            <a:r>
              <a:rPr lang="en-US" sz="1300" i="1" dirty="0">
                <a:solidFill>
                  <a:prstClr val="black"/>
                </a:solidFill>
              </a:rPr>
              <a:t>Executive Director, The Academy Advisors </a:t>
            </a:r>
          </a:p>
          <a:p>
            <a:pPr algn="ctr"/>
            <a:endParaRPr lang="en-US" sz="1000" i="1" dirty="0">
              <a:solidFill>
                <a:prstClr val="black"/>
              </a:solidFill>
            </a:endParaRPr>
          </a:p>
        </p:txBody>
      </p:sp>
    </p:spTree>
    <p:extLst>
      <p:ext uri="{BB962C8B-B14F-4D97-AF65-F5344CB8AC3E}">
        <p14:creationId xmlns:p14="http://schemas.microsoft.com/office/powerpoint/2010/main" val="788099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0A5540"/>
                </a:solidFill>
              </a:rPr>
              <a:t>MIPS Implementation Timeline &amp; Reimbursement At-Risk </a:t>
            </a:r>
            <a:endParaRPr lang="en-US" sz="3000" dirty="0"/>
          </a:p>
        </p:txBody>
      </p:sp>
      <p:sp>
        <p:nvSpPr>
          <p:cNvPr id="4" name="Slide Number Placeholder 3"/>
          <p:cNvSpPr>
            <a:spLocks noGrp="1"/>
          </p:cNvSpPr>
          <p:nvPr>
            <p:ph type="sldNum" sz="quarter" idx="10"/>
          </p:nvPr>
        </p:nvSpPr>
        <p:spPr/>
        <p:txBody>
          <a:bodyPr/>
          <a:lstStyle/>
          <a:p>
            <a:fld id="{AE9BA112-7AAC-4134-B26F-E279470DBE98}" type="slidenum">
              <a:rPr lang="en-US" smtClean="0"/>
              <a:pPr/>
              <a:t>10</a:t>
            </a:fld>
            <a:endParaRPr lang="en-US" dirty="0"/>
          </a:p>
        </p:txBody>
      </p:sp>
      <p:graphicFrame>
        <p:nvGraphicFramePr>
          <p:cNvPr id="6" name="Table 5"/>
          <p:cNvGraphicFramePr>
            <a:graphicFrameLocks noGrp="1"/>
          </p:cNvGraphicFramePr>
          <p:nvPr>
            <p:extLst/>
          </p:nvPr>
        </p:nvGraphicFramePr>
        <p:xfrm>
          <a:off x="534370" y="1255104"/>
          <a:ext cx="11339151" cy="4871354"/>
        </p:xfrm>
        <a:graphic>
          <a:graphicData uri="http://schemas.openxmlformats.org/drawingml/2006/table">
            <a:tbl>
              <a:tblPr/>
              <a:tblGrid>
                <a:gridCol w="916295"/>
                <a:gridCol w="916295"/>
                <a:gridCol w="916295"/>
                <a:gridCol w="916295"/>
                <a:gridCol w="916295"/>
                <a:gridCol w="916295"/>
                <a:gridCol w="916295"/>
                <a:gridCol w="916295"/>
                <a:gridCol w="916295"/>
                <a:gridCol w="916295"/>
                <a:gridCol w="916295"/>
                <a:gridCol w="1259906"/>
              </a:tblGrid>
              <a:tr h="241791">
                <a:tc>
                  <a:txBody>
                    <a:bodyPr/>
                    <a:lstStyle/>
                    <a:p>
                      <a:pPr algn="ctr" fontAlgn="ctr"/>
                      <a:r>
                        <a:rPr lang="en-US" sz="1600" b="1" i="0" u="none" strike="noStrike" dirty="0">
                          <a:solidFill>
                            <a:srgbClr val="FFFFFF"/>
                          </a:solidFill>
                          <a:effectLst/>
                          <a:latin typeface="Arial" panose="020B0604020202020204" pitchFamily="34" charset="0"/>
                          <a:cs typeface="Arial" panose="020B0604020202020204" pitchFamily="34" charset="0"/>
                        </a:rPr>
                        <a:t>2015</a:t>
                      </a:r>
                    </a:p>
                  </a:txBody>
                  <a:tcPr marL="9525" marR="9525" marT="9525" marB="0" anchor="ctr">
                    <a:lnL>
                      <a:noFill/>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dirty="0">
                          <a:solidFill>
                            <a:srgbClr val="FFFFFF"/>
                          </a:solidFill>
                          <a:effectLst/>
                          <a:latin typeface="Arial" panose="020B0604020202020204" pitchFamily="34" charset="0"/>
                          <a:cs typeface="Arial" panose="020B0604020202020204" pitchFamily="34" charset="0"/>
                        </a:rPr>
                        <a:t>2016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2017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2018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2019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2026+</a:t>
                      </a:r>
                    </a:p>
                  </a:txBody>
                  <a:tcPr marL="9525" marR="9525" marT="9525" marB="0" anchor="ctr">
                    <a:lnL w="6350" cap="flat" cmpd="sng" algn="ctr">
                      <a:solidFill>
                        <a:srgbClr val="BFBFBF"/>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r>
              <a:tr h="24179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r>
              <a:tr h="241791">
                <a:tc gridSpan="12">
                  <a:txBody>
                    <a:bodyPr/>
                    <a:lstStyle/>
                    <a:p>
                      <a:pPr algn="ctr" fontAlgn="b"/>
                      <a:r>
                        <a:rPr lang="en-US" sz="1600" b="1" i="0" u="none" strike="noStrike" dirty="0">
                          <a:solidFill>
                            <a:srgbClr val="FFFFFF"/>
                          </a:solidFill>
                          <a:effectLst/>
                          <a:latin typeface="Arial" panose="020B0604020202020204" pitchFamily="34" charset="0"/>
                          <a:cs typeface="Arial" panose="020B0604020202020204" pitchFamily="34" charset="0"/>
                        </a:rPr>
                        <a:t>Annual Updates</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ED7D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56064">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Jan-Jun</a:t>
                      </a:r>
                      <a:br>
                        <a:rPr lang="en-US" sz="1600" b="0" i="0" u="none" strike="noStrike">
                          <a:solidFill>
                            <a:srgbClr val="000000"/>
                          </a:solidFill>
                          <a:effectLst/>
                          <a:latin typeface="Arial" panose="020B0604020202020204" pitchFamily="34" charset="0"/>
                          <a:cs typeface="Arial" panose="020B0604020202020204" pitchFamily="34" charset="0"/>
                        </a:rPr>
                      </a:br>
                      <a:r>
                        <a:rPr lang="en-US" sz="1600" b="0" i="0" u="none" strike="noStrike">
                          <a:solidFill>
                            <a:srgbClr val="000000"/>
                          </a:solidFill>
                          <a:effectLst/>
                          <a:latin typeface="Arial" panose="020B0604020202020204" pitchFamily="34" charset="0"/>
                          <a:cs typeface="Arial" panose="020B0604020202020204" pitchFamily="34" charset="0"/>
                        </a:rPr>
                        <a:t>0%</a:t>
                      </a:r>
                      <a:br>
                        <a:rPr lang="en-US" sz="1600" b="0" i="0" u="none" strike="noStrike">
                          <a:solidFill>
                            <a:srgbClr val="000000"/>
                          </a:solidFill>
                          <a:effectLst/>
                          <a:latin typeface="Arial" panose="020B0604020202020204" pitchFamily="34" charset="0"/>
                          <a:cs typeface="Arial" panose="020B0604020202020204" pitchFamily="34" charset="0"/>
                        </a:rPr>
                      </a:br>
                      <a:r>
                        <a:rPr lang="en-US" sz="1600" b="0" i="0" u="none" strike="noStrike">
                          <a:solidFill>
                            <a:srgbClr val="000000"/>
                          </a:solidFill>
                          <a:effectLst/>
                          <a:latin typeface="Arial" panose="020B0604020202020204" pitchFamily="34" charset="0"/>
                          <a:cs typeface="Arial" panose="020B0604020202020204" pitchFamily="34" charset="0"/>
                        </a:rPr>
                        <a:t>Jul-Dec</a:t>
                      </a:r>
                      <a:br>
                        <a:rPr lang="en-US" sz="1600" b="0" i="0" u="none" strike="noStrike">
                          <a:solidFill>
                            <a:srgbClr val="000000"/>
                          </a:solidFill>
                          <a:effectLst/>
                          <a:latin typeface="Arial" panose="020B0604020202020204" pitchFamily="34" charset="0"/>
                          <a:cs typeface="Arial" panose="020B0604020202020204" pitchFamily="34" charset="0"/>
                        </a:rPr>
                      </a:br>
                      <a:r>
                        <a:rPr lang="en-US" sz="1600" b="0" i="0" u="none" strike="noStrike">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MIPS: .25% </a:t>
                      </a:r>
                      <a:br>
                        <a:rPr lang="en-US" sz="1600" b="0" i="0" u="none" strike="noStrike">
                          <a:solidFill>
                            <a:srgbClr val="000000"/>
                          </a:solidFill>
                          <a:effectLst/>
                          <a:latin typeface="Arial" panose="020B0604020202020204" pitchFamily="34" charset="0"/>
                          <a:cs typeface="Arial" panose="020B0604020202020204" pitchFamily="34" charset="0"/>
                        </a:rPr>
                      </a:br>
                      <a:r>
                        <a:rPr lang="en-US" sz="1600" b="0" i="0" u="none" strike="noStrike">
                          <a:solidFill>
                            <a:srgbClr val="000000"/>
                          </a:solidFill>
                          <a:effectLst/>
                          <a:latin typeface="Arial" panose="020B0604020202020204" pitchFamily="34" charset="0"/>
                          <a:cs typeface="Arial" panose="020B0604020202020204" pitchFamily="34" charset="0"/>
                        </a:rPr>
                        <a:t>Qualified APMs: .75%</a:t>
                      </a:r>
                    </a:p>
                  </a:txBody>
                  <a:tcPr marL="9525" marR="9525" marT="9525" marB="0" anchor="ctr">
                    <a:lnL w="6350" cap="flat" cmpd="sng" algn="ctr">
                      <a:solidFill>
                        <a:srgbClr val="D0CECE"/>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r>
              <a:tr h="24179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a:noFill/>
                    </a:lnB>
                    <a:solidFill>
                      <a:srgbClr val="FFFFFF"/>
                    </a:solidFill>
                  </a:tcPr>
                </a:tc>
              </a:tr>
              <a:tr h="264733">
                <a:tc gridSpan="4">
                  <a:txBody>
                    <a:bodyPr/>
                    <a:lstStyle/>
                    <a:p>
                      <a:pPr algn="ctr" fontAlgn="b"/>
                      <a:r>
                        <a:rPr lang="en-US" sz="1600" b="1" i="0" u="none" strike="noStrike">
                          <a:solidFill>
                            <a:srgbClr val="FFFFFF"/>
                          </a:solidFill>
                          <a:effectLst/>
                          <a:latin typeface="Arial" panose="020B0604020202020204" pitchFamily="34" charset="0"/>
                          <a:cs typeface="Arial" panose="020B0604020202020204" pitchFamily="34" charset="0"/>
                        </a:rPr>
                        <a:t>PQRS, MU, VBM Max Penalties</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44546A"/>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a:noFill/>
                    </a:lnR>
                    <a:lnT>
                      <a:noFill/>
                    </a:lnT>
                    <a:lnB w="6350" cap="flat" cmpd="sng" algn="ctr">
                      <a:solidFill>
                        <a:srgbClr val="D0CECE"/>
                      </a:solidFill>
                      <a:prstDash val="solid"/>
                      <a:round/>
                      <a:headEnd type="none" w="med" len="med"/>
                      <a:tailEnd type="none" w="med" len="med"/>
                    </a:lnB>
                    <a:solidFill>
                      <a:srgbClr val="FFFFFF"/>
                    </a:solidFill>
                  </a:tcPr>
                </a:tc>
              </a:tr>
              <a:tr h="313280">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a:t>
                      </a:r>
                      <a:r>
                        <a:rPr lang="en-US" sz="1600" b="0" i="0" u="none" strike="noStrike" dirty="0" smtClean="0">
                          <a:solidFill>
                            <a:srgbClr val="000000"/>
                          </a:solidFill>
                          <a:effectLst/>
                          <a:latin typeface="Arial" panose="020B0604020202020204" pitchFamily="34" charset="0"/>
                          <a:cs typeface="Arial" panose="020B0604020202020204" pitchFamily="34" charset="0"/>
                        </a:rPr>
                        <a:t>3.5%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8497B0"/>
                    </a:solidFill>
                  </a:tcPr>
                </a:tc>
                <a:tc>
                  <a:txBody>
                    <a:bodyPr/>
                    <a:lstStyle/>
                    <a:p>
                      <a:pPr algn="ctr" fontAlgn="ctr"/>
                      <a:r>
                        <a:rPr lang="en-US" sz="1600" b="0" i="0" u="none" strike="noStrike" dirty="0" smtClean="0">
                          <a:solidFill>
                            <a:srgbClr val="000000"/>
                          </a:solidFill>
                          <a:effectLst/>
                          <a:latin typeface="Arial" panose="020B0604020202020204" pitchFamily="34" charset="0"/>
                          <a:cs typeface="Arial" panose="020B0604020202020204" pitchFamily="34" charset="0"/>
                        </a:rPr>
                        <a:t>-6</a:t>
                      </a:r>
                      <a:r>
                        <a:rPr lang="en-US" sz="16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8497B0"/>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8497B0"/>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TBD</a:t>
                      </a:r>
                    </a:p>
                  </a:txBody>
                  <a:tcPr marL="9525" marR="9525" marT="9525" marB="0" anchor="ctr">
                    <a:lnL w="6350" cap="flat" cmpd="sng" algn="ctr">
                      <a:solidFill>
                        <a:srgbClr val="D0CECE"/>
                      </a:solidFill>
                      <a:prstDash val="solid"/>
                      <a:round/>
                      <a:headEnd type="none" w="med" len="med"/>
                      <a:tailEnd type="none" w="med" len="med"/>
                    </a:lnL>
                    <a:lnR w="12700" cap="flat" cmpd="sng" algn="ctr">
                      <a:solidFill>
                        <a:srgbClr val="D0CECE"/>
                      </a:solidFill>
                      <a:prstDash val="dashDot"/>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8497B0"/>
                    </a:solidFill>
                  </a:tcPr>
                </a:tc>
                <a:tc gridSpan="8">
                  <a:txBody>
                    <a:bodyPr/>
                    <a:lstStyle/>
                    <a:p>
                      <a:pPr algn="ctr" fontAlgn="ctr"/>
                      <a:r>
                        <a:rPr lang="en-US" sz="1600" b="1" i="0" u="none" strike="noStrike" dirty="0">
                          <a:solidFill>
                            <a:srgbClr val="FFFFFF"/>
                          </a:solidFill>
                          <a:effectLst/>
                          <a:latin typeface="Arial" panose="020B0604020202020204" pitchFamily="34" charset="0"/>
                          <a:cs typeface="Arial" panose="020B0604020202020204" pitchFamily="34" charset="0"/>
                        </a:rPr>
                        <a:t>PQRS, MU, VBM </a:t>
                      </a:r>
                      <a:r>
                        <a:rPr lang="en-US" sz="1600" b="1" i="0" u="none" strike="noStrike" dirty="0" smtClean="0">
                          <a:solidFill>
                            <a:srgbClr val="FFFFFF"/>
                          </a:solidFill>
                          <a:effectLst/>
                          <a:latin typeface="Arial" panose="020B0604020202020204" pitchFamily="34" charset="0"/>
                          <a:cs typeface="Arial" panose="020B0604020202020204" pitchFamily="34" charset="0"/>
                        </a:rPr>
                        <a:t>Measures Incorporated </a:t>
                      </a:r>
                      <a:r>
                        <a:rPr lang="en-US" sz="1600" b="1" i="0" u="none" strike="noStrike" dirty="0">
                          <a:solidFill>
                            <a:srgbClr val="FFFFFF"/>
                          </a:solidFill>
                          <a:effectLst/>
                          <a:latin typeface="Arial" panose="020B0604020202020204" pitchFamily="34" charset="0"/>
                          <a:cs typeface="Arial" panose="020B0604020202020204" pitchFamily="34" charset="0"/>
                        </a:rPr>
                        <a:t>into MIPS</a:t>
                      </a:r>
                    </a:p>
                  </a:txBody>
                  <a:tcPr marL="9525" marR="9525" marT="9525" marB="0" anchor="ctr">
                    <a:lnL w="12700" cap="flat" cmpd="sng" algn="ctr">
                      <a:solidFill>
                        <a:srgbClr val="D0CECE"/>
                      </a:solidFill>
                      <a:prstDash val="dashDot"/>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5914">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r>
              <a:tr h="24179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gridSpan="8">
                  <a:txBody>
                    <a:bodyPr/>
                    <a:lstStyle/>
                    <a:p>
                      <a:pPr algn="ctr" fontAlgn="ctr"/>
                      <a:r>
                        <a:rPr lang="en-US" sz="1600" b="1" i="0" u="none" strike="noStrike" dirty="0">
                          <a:solidFill>
                            <a:srgbClr val="FFFFFF"/>
                          </a:solidFill>
                          <a:effectLst/>
                          <a:latin typeface="Arial" panose="020B0604020202020204" pitchFamily="34" charset="0"/>
                          <a:cs typeface="Arial" panose="020B0604020202020204" pitchFamily="34" charset="0"/>
                        </a:rPr>
                        <a:t>MIPS Baseline Payment Adjustment</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5482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6576">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 4%</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 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 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r>
              <a:tr h="24179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gridSpan="8">
                  <a:txBody>
                    <a:bodyPr/>
                    <a:lstStyle/>
                    <a:p>
                      <a:pPr algn="ctr" fontAlgn="ctr"/>
                      <a:r>
                        <a:rPr lang="en-US" sz="1600" b="1" i="0" u="none" strike="noStrike" dirty="0">
                          <a:solidFill>
                            <a:srgbClr val="FFFFFF"/>
                          </a:solidFill>
                          <a:effectLst/>
                          <a:latin typeface="Arial" panose="020B0604020202020204" pitchFamily="34" charset="0"/>
                          <a:cs typeface="Arial" panose="020B0604020202020204" pitchFamily="34" charset="0"/>
                        </a:rPr>
                        <a:t>MIPS Maximum Possible Payment Adjustment</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5482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1791">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12%</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15%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21%</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a:solidFill>
                            <a:srgbClr val="000000"/>
                          </a:solidFill>
                          <a:effectLst/>
                          <a:latin typeface="Arial" panose="020B0604020202020204" pitchFamily="34" charset="0"/>
                          <a:cs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r>
              <a:tr h="356576">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gridSpan="6">
                  <a:txBody>
                    <a:bodyPr/>
                    <a:lstStyle/>
                    <a:p>
                      <a:pPr algn="ctr" fontAlgn="ctr"/>
                      <a:r>
                        <a:rPr lang="en-US" sz="1600" b="1" i="0" u="none" strike="noStrike" dirty="0">
                          <a:solidFill>
                            <a:srgbClr val="FFFFFF"/>
                          </a:solidFill>
                          <a:effectLst/>
                          <a:latin typeface="Arial" panose="020B0604020202020204" pitchFamily="34" charset="0"/>
                          <a:cs typeface="Arial" panose="020B0604020202020204" pitchFamily="34" charset="0"/>
                        </a:rPr>
                        <a:t>MIPS Exceptional Performance Adjustment</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5482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600" b="0" i="0" u="none" strike="noStrike" dirty="0">
                          <a:solidFill>
                            <a:srgbClr val="FFFFFF"/>
                          </a:solidFill>
                          <a:effectLst/>
                          <a:latin typeface="Arial" panose="020B0604020202020204" pitchFamily="34" charset="0"/>
                          <a:cs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ctr"/>
                      <a:r>
                        <a:rPr lang="en-US" sz="1600" b="0" i="0" u="none" strike="noStrike" dirty="0">
                          <a:solidFill>
                            <a:srgbClr val="FFFFFF"/>
                          </a:solidFill>
                          <a:effectLst/>
                          <a:latin typeface="Arial" panose="020B0604020202020204" pitchFamily="34" charset="0"/>
                          <a:cs typeface="Arial" panose="020B0604020202020204" pitchFamily="34" charset="0"/>
                        </a:rPr>
                        <a:t>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r>
              <a:tr h="356576">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gridSpan="6">
                  <a:txBody>
                    <a:bodyPr/>
                    <a:lstStyle/>
                    <a:p>
                      <a:pPr algn="ctr" fontAlgn="ctr"/>
                      <a:r>
                        <a:rPr lang="en-US" sz="1600" b="0" i="0" u="none" strike="noStrike" dirty="0">
                          <a:solidFill>
                            <a:srgbClr val="000000"/>
                          </a:solidFill>
                          <a:effectLst/>
                          <a:latin typeface="Arial" panose="020B0604020202020204" pitchFamily="34" charset="0"/>
                          <a:cs typeface="Arial" panose="020B0604020202020204" pitchFamily="34" charset="0"/>
                        </a:rPr>
                        <a:t>$500 million provided annually by </a:t>
                      </a:r>
                      <a:r>
                        <a:rPr lang="en-US" sz="1600" b="0" i="0" u="none" strike="noStrike" dirty="0" smtClean="0">
                          <a:solidFill>
                            <a:srgbClr val="000000"/>
                          </a:solidFill>
                          <a:effectLst/>
                          <a:latin typeface="Arial" panose="020B0604020202020204" pitchFamily="34" charset="0"/>
                          <a:cs typeface="Arial" panose="020B0604020202020204" pitchFamily="34" charset="0"/>
                        </a:rPr>
                        <a:t>HHS</a:t>
                      </a:r>
                    </a:p>
                    <a:p>
                      <a:pPr algn="ctr" fontAlgn="ctr"/>
                      <a:r>
                        <a:rPr lang="en-US" sz="1600" b="0" i="1" u="none" strike="noStrike" dirty="0" smtClean="0">
                          <a:solidFill>
                            <a:srgbClr val="000000"/>
                          </a:solidFill>
                          <a:effectLst/>
                          <a:latin typeface="Arial" panose="020B0604020202020204" pitchFamily="34" charset="0"/>
                          <a:cs typeface="Arial" panose="020B0604020202020204" pitchFamily="34" charset="0"/>
                        </a:rPr>
                        <a:t>Not to Exceed 10%</a:t>
                      </a:r>
                      <a:endParaRPr lang="en-US" sz="1600" b="0" i="1"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r>
            </a:tbl>
          </a:graphicData>
        </a:graphic>
      </p:graphicFrame>
      <p:sp>
        <p:nvSpPr>
          <p:cNvPr id="7" name="TextBox 6"/>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purposes </a:t>
            </a:r>
          </a:p>
        </p:txBody>
      </p:sp>
      <p:sp>
        <p:nvSpPr>
          <p:cNvPr id="8" name="TextBox 7"/>
          <p:cNvSpPr txBox="1"/>
          <p:nvPr/>
        </p:nvSpPr>
        <p:spPr>
          <a:xfrm>
            <a:off x="5384800" y="6619009"/>
            <a:ext cx="5181600" cy="153988"/>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spAutoFit/>
          </a:bodyPr>
          <a:lstStyle>
            <a:defPPr>
              <a:defRPr lang="en-US"/>
            </a:defPPr>
            <a:lvl1pPr>
              <a:defRPr sz="1000" b="0" i="1" u="none"/>
            </a:lvl1pPr>
          </a:lstStyle>
          <a:p>
            <a:pPr>
              <a:defRPr/>
            </a:pPr>
            <a:r>
              <a:rPr lang="en-US" dirty="0">
                <a:solidFill>
                  <a:prstClr val="black"/>
                </a:solidFill>
              </a:rPr>
              <a:t>Source: </a:t>
            </a:r>
            <a:r>
              <a:rPr lang="en-US" dirty="0" smtClean="0">
                <a:solidFill>
                  <a:prstClr val="black"/>
                </a:solidFill>
              </a:rPr>
              <a:t>The Health Management Academy</a:t>
            </a:r>
            <a:endParaRPr lang="en-US" dirty="0">
              <a:solidFill>
                <a:prstClr val="black"/>
              </a:solidFill>
            </a:endParaRPr>
          </a:p>
        </p:txBody>
      </p:sp>
    </p:spTree>
    <p:extLst>
      <p:ext uri="{BB962C8B-B14F-4D97-AF65-F5344CB8AC3E}">
        <p14:creationId xmlns:p14="http://schemas.microsoft.com/office/powerpoint/2010/main" val="1220233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0A5540"/>
                </a:solidFill>
              </a:rPr>
              <a:t>Advanced Alternative </a:t>
            </a:r>
            <a:r>
              <a:rPr lang="en-US" sz="3000" b="1" dirty="0">
                <a:solidFill>
                  <a:srgbClr val="0A5540"/>
                </a:solidFill>
              </a:rPr>
              <a:t>Payment Model (“APM”) </a:t>
            </a:r>
            <a:r>
              <a:rPr lang="en-US" sz="3000" b="1" dirty="0" smtClean="0">
                <a:solidFill>
                  <a:srgbClr val="0A5540"/>
                </a:solidFill>
              </a:rPr>
              <a:t>Track</a:t>
            </a:r>
            <a:endParaRPr lang="en-US" sz="3000" dirty="0"/>
          </a:p>
        </p:txBody>
      </p:sp>
      <p:sp>
        <p:nvSpPr>
          <p:cNvPr id="4" name="Slide Number Placeholder 3"/>
          <p:cNvSpPr>
            <a:spLocks noGrp="1"/>
          </p:cNvSpPr>
          <p:nvPr>
            <p:ph type="sldNum" sz="quarter" idx="10"/>
          </p:nvPr>
        </p:nvSpPr>
        <p:spPr/>
        <p:txBody>
          <a:bodyPr/>
          <a:lstStyle/>
          <a:p>
            <a:fld id="{AE9BA112-7AAC-4134-B26F-E279470DBE98}" type="slidenum">
              <a:rPr lang="en-US" smtClean="0"/>
              <a:pPr/>
              <a:t>11</a:t>
            </a:fld>
            <a:endParaRPr lang="en-US" dirty="0"/>
          </a:p>
        </p:txBody>
      </p:sp>
      <p:sp>
        <p:nvSpPr>
          <p:cNvPr id="6" name="Content Placeholder 7"/>
          <p:cNvSpPr txBox="1">
            <a:spLocks/>
          </p:cNvSpPr>
          <p:nvPr/>
        </p:nvSpPr>
        <p:spPr bwMode="auto">
          <a:xfrm>
            <a:off x="245617" y="3223036"/>
            <a:ext cx="4154105" cy="36349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b="1" kern="1200">
                <a:solidFill>
                  <a:schemeClr val="tx1"/>
                </a:solidFill>
                <a:latin typeface="+mn-lt"/>
                <a:ea typeface="ヒラギノ角ゴ Pro W3" charset="0"/>
                <a:cs typeface="ヒラギノ角ゴ Pro W3" charset="0"/>
              </a:defRPr>
            </a:lvl1pPr>
            <a:lvl2pPr marL="457200" indent="-182563" algn="l" rtl="0" eaLnBrk="1" fontAlgn="base" hangingPunct="1">
              <a:spcBef>
                <a:spcPct val="20000"/>
              </a:spcBef>
              <a:spcAft>
                <a:spcPct val="0"/>
              </a:spcAft>
              <a:buClr>
                <a:schemeClr val="accent1"/>
              </a:buClr>
              <a:buSzPct val="85000"/>
              <a:buFont typeface="Lucida Grande" pitchFamily="-83" charset="0"/>
              <a:buChar char="-"/>
              <a:defRPr sz="2000" kern="1200">
                <a:solidFill>
                  <a:schemeClr val="tx1">
                    <a:lumMod val="75000"/>
                    <a:lumOff val="25000"/>
                  </a:schemeClr>
                </a:solidFill>
                <a:latin typeface="+mn-lt"/>
                <a:ea typeface="ヒラギノ角ゴ Pro W3" charset="0"/>
                <a:cs typeface="+mn-cs"/>
              </a:defRPr>
            </a:lvl2pPr>
            <a:lvl3pPr marL="730250" indent="-182563" algn="l" rtl="0" eaLnBrk="1" fontAlgn="base" hangingPunct="1">
              <a:spcBef>
                <a:spcPct val="20000"/>
              </a:spcBef>
              <a:spcAft>
                <a:spcPct val="0"/>
              </a:spcAft>
              <a:buClr>
                <a:srgbClr val="8CA740"/>
              </a:buClr>
              <a:buSzPct val="80000"/>
              <a:buFont typeface="Arial" panose="020B0604020202020204" pitchFamily="34" charset="0"/>
              <a:buChar char="•"/>
              <a:defRPr kern="1200">
                <a:solidFill>
                  <a:srgbClr val="404040"/>
                </a:solidFill>
                <a:latin typeface="+mn-lt"/>
                <a:ea typeface="ヒラギノ角ゴ Pro W3" charset="0"/>
                <a:cs typeface="+mn-cs"/>
              </a:defRPr>
            </a:lvl3pPr>
            <a:lvl4pPr marL="1004888" indent="-182563" algn="l" rtl="0" eaLnBrk="1" fontAlgn="base" hangingPunct="1">
              <a:spcBef>
                <a:spcPct val="20000"/>
              </a:spcBef>
              <a:spcAft>
                <a:spcPct val="0"/>
              </a:spcAft>
              <a:buClr>
                <a:srgbClr val="A68607"/>
              </a:buClr>
              <a:buFont typeface="Arial" panose="020B0604020202020204" pitchFamily="34" charset="0"/>
              <a:buChar char="•"/>
              <a:defRPr sz="1600" kern="1200">
                <a:solidFill>
                  <a:srgbClr val="404040"/>
                </a:solidFill>
                <a:latin typeface="+mn-lt"/>
                <a:ea typeface="ヒラギノ角ゴ Pro W3" charset="0"/>
                <a:cs typeface="+mn-cs"/>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rgbClr val="404040"/>
                </a:solidFill>
                <a:latin typeface="+mn-lt"/>
                <a:ea typeface="ヒラギノ角ゴ Pro W3"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82563" lvl="1">
              <a:buClr>
                <a:srgbClr val="0A5540"/>
              </a:buClr>
              <a:buFont typeface="Arial" panose="020B0604020202020204" pitchFamily="34" charset="0"/>
              <a:buChar char="•"/>
            </a:pPr>
            <a:r>
              <a:rPr lang="en-US" sz="1800" b="1" dirty="0" smtClean="0">
                <a:solidFill>
                  <a:prstClr val="black"/>
                </a:solidFill>
              </a:rPr>
              <a:t>Qualification Thresholds</a:t>
            </a:r>
          </a:p>
          <a:p>
            <a:pPr marL="455613" lvl="2"/>
            <a:r>
              <a:rPr lang="en-US" dirty="0" smtClean="0">
                <a:solidFill>
                  <a:prstClr val="black">
                    <a:lumMod val="75000"/>
                    <a:lumOff val="25000"/>
                  </a:prstClr>
                </a:solidFill>
              </a:rPr>
              <a:t>Physicians can qualify by meeting payment thresholds or by having </a:t>
            </a:r>
            <a:r>
              <a:rPr lang="en-US" dirty="0" smtClean="0">
                <a:solidFill>
                  <a:prstClr val="black">
                    <a:lumMod val="75000"/>
                    <a:lumOff val="25000"/>
                  </a:prstClr>
                </a:solidFill>
                <a:cs typeface="ヒラギノ角ゴ Pro W3" charset="0"/>
              </a:rPr>
              <a:t>a “proportion of patients” treated in an eligible APM</a:t>
            </a:r>
            <a:endParaRPr lang="en-US" dirty="0" smtClean="0">
              <a:solidFill>
                <a:prstClr val="black">
                  <a:lumMod val="75000"/>
                  <a:lumOff val="25000"/>
                </a:prstClr>
              </a:solidFill>
            </a:endParaRPr>
          </a:p>
          <a:p>
            <a:pPr marL="455613" lvl="2"/>
            <a:r>
              <a:rPr lang="en-US" dirty="0" smtClean="0">
                <a:solidFill>
                  <a:prstClr val="black">
                    <a:lumMod val="75000"/>
                    <a:lumOff val="25000"/>
                  </a:prstClr>
                </a:solidFill>
                <a:cs typeface="ヒラギノ角ゴ Pro W3" charset="0"/>
              </a:rPr>
              <a:t>PCP’s in a risk-bearing ACO should easily meet the 25-50% thresholds, specialists may find it more difficult</a:t>
            </a:r>
          </a:p>
          <a:p>
            <a:pPr marL="273050" lvl="2" indent="0">
              <a:buFont typeface="Arial" panose="020B0604020202020204" pitchFamily="34" charset="0"/>
              <a:buNone/>
            </a:pPr>
            <a:endParaRPr lang="en-US" dirty="0" smtClean="0">
              <a:solidFill>
                <a:prstClr val="black">
                  <a:lumMod val="75000"/>
                  <a:lumOff val="25000"/>
                </a:prstClr>
              </a:solidFill>
              <a:latin typeface="Gotham Book" panose="02000604040000020004" pitchFamily="50" charset="0"/>
            </a:endParaRPr>
          </a:p>
          <a:p>
            <a:pPr marL="455613" lvl="2"/>
            <a:endParaRPr lang="en-US" b="1" dirty="0" smtClean="0">
              <a:solidFill>
                <a:prstClr val="black"/>
              </a:solidFill>
              <a:latin typeface="Gotham Book" panose="02000604040000020004" pitchFamily="50" charset="0"/>
              <a:cs typeface="ヒラギノ角ゴ Pro W3" charset="0"/>
            </a:endParaRPr>
          </a:p>
          <a:p>
            <a:pPr marL="455613" lvl="2"/>
            <a:endParaRPr lang="en-US" dirty="0" smtClean="0"/>
          </a:p>
          <a:p>
            <a:pPr marL="0" indent="0">
              <a:buClr>
                <a:srgbClr val="0A5540"/>
              </a:buClr>
              <a:buFont typeface="Arial" panose="020B0604020202020204" pitchFamily="34" charset="0"/>
              <a:buNone/>
            </a:pPr>
            <a:endParaRPr lang="en-US" b="0" dirty="0" smtClean="0">
              <a:solidFill>
                <a:prstClr val="black"/>
              </a:solidFill>
            </a:endParaRPr>
          </a:p>
          <a:p>
            <a:pPr marL="0" indent="0">
              <a:buClr>
                <a:srgbClr val="0A5540"/>
              </a:buClr>
              <a:buFont typeface="Arial" panose="020B0604020202020204" pitchFamily="34" charset="0"/>
              <a:buNone/>
            </a:pPr>
            <a:endParaRPr lang="en-US" b="0" dirty="0" smtClean="0">
              <a:solidFill>
                <a:prstClr val="black"/>
              </a:solidFill>
            </a:endParaRPr>
          </a:p>
          <a:p>
            <a:pPr marL="0" indent="0">
              <a:buClr>
                <a:srgbClr val="0A5540"/>
              </a:buClr>
              <a:buFont typeface="Arial" panose="020B0604020202020204" pitchFamily="34" charset="0"/>
              <a:buNone/>
            </a:pPr>
            <a:endParaRPr lang="en-US" b="0" dirty="0">
              <a:solidFill>
                <a:prstClr val="black"/>
              </a:solidFill>
            </a:endParaRPr>
          </a:p>
        </p:txBody>
      </p:sp>
      <p:sp>
        <p:nvSpPr>
          <p:cNvPr id="7" name="Content Placeholder 7"/>
          <p:cNvSpPr txBox="1">
            <a:spLocks/>
          </p:cNvSpPr>
          <p:nvPr/>
        </p:nvSpPr>
        <p:spPr bwMode="auto">
          <a:xfrm>
            <a:off x="245617" y="1297524"/>
            <a:ext cx="10972800" cy="16312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b="1" kern="1200">
                <a:solidFill>
                  <a:schemeClr val="tx1"/>
                </a:solidFill>
                <a:latin typeface="+mn-lt"/>
                <a:ea typeface="ヒラギノ角ゴ Pro W3" charset="0"/>
                <a:cs typeface="ヒラギノ角ゴ Pro W3" charset="0"/>
              </a:defRPr>
            </a:lvl1pPr>
            <a:lvl2pPr marL="457200" indent="-182563" algn="l" rtl="0" eaLnBrk="1" fontAlgn="base" hangingPunct="1">
              <a:spcBef>
                <a:spcPct val="20000"/>
              </a:spcBef>
              <a:spcAft>
                <a:spcPct val="0"/>
              </a:spcAft>
              <a:buClr>
                <a:schemeClr val="accent1"/>
              </a:buClr>
              <a:buSzPct val="85000"/>
              <a:buFont typeface="Lucida Grande" pitchFamily="-83" charset="0"/>
              <a:buChar char="-"/>
              <a:defRPr sz="2000" kern="1200">
                <a:solidFill>
                  <a:schemeClr val="tx1">
                    <a:lumMod val="75000"/>
                    <a:lumOff val="25000"/>
                  </a:schemeClr>
                </a:solidFill>
                <a:latin typeface="+mn-lt"/>
                <a:ea typeface="ヒラギノ角ゴ Pro W3" charset="0"/>
                <a:cs typeface="+mn-cs"/>
              </a:defRPr>
            </a:lvl2pPr>
            <a:lvl3pPr marL="730250" indent="-182563" algn="l" rtl="0" eaLnBrk="1" fontAlgn="base" hangingPunct="1">
              <a:spcBef>
                <a:spcPct val="20000"/>
              </a:spcBef>
              <a:spcAft>
                <a:spcPct val="0"/>
              </a:spcAft>
              <a:buClr>
                <a:srgbClr val="8CA740"/>
              </a:buClr>
              <a:buSzPct val="80000"/>
              <a:buFont typeface="Arial" panose="020B0604020202020204" pitchFamily="34" charset="0"/>
              <a:buChar char="•"/>
              <a:defRPr kern="1200">
                <a:solidFill>
                  <a:srgbClr val="404040"/>
                </a:solidFill>
                <a:latin typeface="+mn-lt"/>
                <a:ea typeface="ヒラギノ角ゴ Pro W3" charset="0"/>
                <a:cs typeface="+mn-cs"/>
              </a:defRPr>
            </a:lvl3pPr>
            <a:lvl4pPr marL="1004888" indent="-182563" algn="l" rtl="0" eaLnBrk="1" fontAlgn="base" hangingPunct="1">
              <a:spcBef>
                <a:spcPct val="20000"/>
              </a:spcBef>
              <a:spcAft>
                <a:spcPct val="0"/>
              </a:spcAft>
              <a:buClr>
                <a:srgbClr val="A68607"/>
              </a:buClr>
              <a:buFont typeface="Arial" panose="020B0604020202020204" pitchFamily="34" charset="0"/>
              <a:buChar char="•"/>
              <a:defRPr sz="1600" kern="1200">
                <a:solidFill>
                  <a:srgbClr val="404040"/>
                </a:solidFill>
                <a:latin typeface="+mn-lt"/>
                <a:ea typeface="ヒラギノ角ゴ Pro W3" charset="0"/>
                <a:cs typeface="+mn-cs"/>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rgbClr val="404040"/>
                </a:solidFill>
                <a:latin typeface="+mn-lt"/>
                <a:ea typeface="ヒラギノ角ゴ Pro W3" charset="0"/>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82563" lvl="1">
              <a:buClr>
                <a:srgbClr val="0A5540"/>
              </a:buClr>
              <a:buFont typeface="Arial" panose="020B0604020202020204" pitchFamily="34" charset="0"/>
              <a:buChar char="•"/>
            </a:pPr>
            <a:r>
              <a:rPr lang="en-US" b="1" dirty="0" smtClean="0">
                <a:solidFill>
                  <a:prstClr val="black"/>
                </a:solidFill>
                <a:cs typeface="ヒラギノ角ゴ Pro W3" charset="0"/>
              </a:rPr>
              <a:t>Stronger Payment Incentives in Advanced APM Track</a:t>
            </a:r>
          </a:p>
          <a:p>
            <a:pPr lvl="1">
              <a:buClr>
                <a:srgbClr val="0A5540"/>
              </a:buClr>
              <a:buFont typeface="Arial" panose="020B0604020202020204" pitchFamily="34" charset="0"/>
              <a:buChar char="•"/>
            </a:pPr>
            <a:r>
              <a:rPr lang="en-US" sz="1800" dirty="0" smtClean="0">
                <a:solidFill>
                  <a:prstClr val="black">
                    <a:lumMod val="75000"/>
                    <a:lumOff val="25000"/>
                  </a:prstClr>
                </a:solidFill>
              </a:rPr>
              <a:t>Excluded from MIPS payment adjustments</a:t>
            </a:r>
          </a:p>
          <a:p>
            <a:pPr lvl="1">
              <a:buClr>
                <a:srgbClr val="0A5540"/>
              </a:buClr>
              <a:buFont typeface="Arial" panose="020B0604020202020204" pitchFamily="34" charset="0"/>
              <a:buChar char="•"/>
            </a:pPr>
            <a:r>
              <a:rPr lang="en-US" sz="1800" u="sng" dirty="0" smtClean="0">
                <a:solidFill>
                  <a:prstClr val="black">
                    <a:lumMod val="75000"/>
                    <a:lumOff val="25000"/>
                  </a:prstClr>
                </a:solidFill>
              </a:rPr>
              <a:t>2019-2024</a:t>
            </a:r>
            <a:r>
              <a:rPr lang="en-US" sz="1800" dirty="0" smtClean="0">
                <a:solidFill>
                  <a:prstClr val="black">
                    <a:lumMod val="75000"/>
                    <a:lumOff val="25000"/>
                  </a:prstClr>
                </a:solidFill>
              </a:rPr>
              <a:t>: 5% annual lump-sum payment (in addition to any bonus or shared savings from APM; not included as an APM “medical expense”) </a:t>
            </a:r>
          </a:p>
          <a:p>
            <a:pPr lvl="1">
              <a:buClr>
                <a:srgbClr val="0A5540"/>
              </a:buClr>
              <a:buFont typeface="Arial" panose="020B0604020202020204" pitchFamily="34" charset="0"/>
              <a:buChar char="•"/>
            </a:pPr>
            <a:r>
              <a:rPr lang="en-US" sz="1800" u="sng" dirty="0" smtClean="0">
                <a:solidFill>
                  <a:prstClr val="black">
                    <a:lumMod val="75000"/>
                    <a:lumOff val="25000"/>
                  </a:prstClr>
                </a:solidFill>
              </a:rPr>
              <a:t>2026 and beyond</a:t>
            </a:r>
            <a:r>
              <a:rPr lang="en-US" sz="1800" dirty="0" smtClean="0">
                <a:solidFill>
                  <a:prstClr val="black">
                    <a:lumMod val="75000"/>
                    <a:lumOff val="25000"/>
                  </a:prstClr>
                </a:solidFill>
              </a:rPr>
              <a:t>: higher payment updates</a:t>
            </a:r>
          </a:p>
          <a:p>
            <a:pPr lvl="1">
              <a:buClr>
                <a:srgbClr val="0A5540"/>
              </a:buClr>
              <a:buFont typeface="Arial" panose="020B0604020202020204" pitchFamily="34" charset="0"/>
              <a:buChar char="•"/>
            </a:pPr>
            <a:endParaRPr lang="en-US" sz="1800" dirty="0" smtClean="0">
              <a:solidFill>
                <a:prstClr val="black">
                  <a:lumMod val="75000"/>
                  <a:lumOff val="25000"/>
                </a:prstClr>
              </a:solidFill>
              <a:cs typeface="ヒラギノ角ゴ Pro W3" charset="0"/>
            </a:endParaRPr>
          </a:p>
          <a:p>
            <a:pPr lvl="1">
              <a:buClr>
                <a:srgbClr val="0A5540"/>
              </a:buClr>
              <a:buFont typeface="Arial" panose="020B0604020202020204" pitchFamily="34" charset="0"/>
              <a:buChar char="•"/>
            </a:pPr>
            <a:endParaRPr lang="en-US" b="1" dirty="0" smtClean="0">
              <a:solidFill>
                <a:prstClr val="black"/>
              </a:solidFill>
              <a:latin typeface="Gotham Book" panose="02000604040000020004" pitchFamily="50" charset="0"/>
              <a:cs typeface="ヒラギノ角ゴ Pro W3" charset="0"/>
            </a:endParaRPr>
          </a:p>
          <a:p>
            <a:pPr marL="455613" lvl="2"/>
            <a:endParaRPr lang="en-US" dirty="0" smtClean="0"/>
          </a:p>
          <a:p>
            <a:pPr marL="0" indent="0">
              <a:buClr>
                <a:srgbClr val="0A5540"/>
              </a:buClr>
              <a:buFont typeface="Arial" panose="020B0604020202020204" pitchFamily="34" charset="0"/>
              <a:buNone/>
            </a:pPr>
            <a:endParaRPr lang="en-US" b="0" dirty="0" smtClean="0">
              <a:solidFill>
                <a:prstClr val="black"/>
              </a:solidFill>
            </a:endParaRPr>
          </a:p>
          <a:p>
            <a:pPr marL="0" indent="0">
              <a:buClr>
                <a:srgbClr val="0A5540"/>
              </a:buClr>
              <a:buFont typeface="Arial" panose="020B0604020202020204" pitchFamily="34" charset="0"/>
              <a:buNone/>
            </a:pPr>
            <a:endParaRPr lang="en-US" b="0" dirty="0" smtClean="0">
              <a:solidFill>
                <a:prstClr val="black"/>
              </a:solidFill>
            </a:endParaRPr>
          </a:p>
          <a:p>
            <a:pPr marL="0" indent="0">
              <a:buClr>
                <a:srgbClr val="0A5540"/>
              </a:buClr>
              <a:buFont typeface="Arial" panose="020B0604020202020204" pitchFamily="34" charset="0"/>
              <a:buNone/>
            </a:pPr>
            <a:endParaRPr lang="en-US" b="0" dirty="0">
              <a:solidFill>
                <a:prstClr val="black"/>
              </a:solidFill>
            </a:endParaRPr>
          </a:p>
        </p:txBody>
      </p:sp>
      <p:sp>
        <p:nvSpPr>
          <p:cNvPr id="8" name="TextBox 7"/>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purposes </a:t>
            </a:r>
          </a:p>
        </p:txBody>
      </p:sp>
      <p:graphicFrame>
        <p:nvGraphicFramePr>
          <p:cNvPr id="3" name="Table 2"/>
          <p:cNvGraphicFramePr>
            <a:graphicFrameLocks noGrp="1"/>
          </p:cNvGraphicFramePr>
          <p:nvPr/>
        </p:nvGraphicFramePr>
        <p:xfrm>
          <a:off x="4399725" y="3349657"/>
          <a:ext cx="7589075" cy="2228898"/>
        </p:xfrm>
        <a:graphic>
          <a:graphicData uri="http://schemas.openxmlformats.org/drawingml/2006/table">
            <a:tbl>
              <a:tblPr/>
              <a:tblGrid>
                <a:gridCol w="1228375"/>
                <a:gridCol w="1228375"/>
                <a:gridCol w="1228375"/>
                <a:gridCol w="1228375"/>
                <a:gridCol w="1228375"/>
                <a:gridCol w="1447200"/>
              </a:tblGrid>
              <a:tr h="279299">
                <a:tc>
                  <a:txBody>
                    <a:bodyPr/>
                    <a:lstStyle/>
                    <a:p>
                      <a:pPr algn="ctr" fontAlgn="ctr"/>
                      <a:r>
                        <a:rPr lang="en-US" sz="1600" b="1" i="0" u="none" strike="noStrike" dirty="0">
                          <a:solidFill>
                            <a:srgbClr val="FFFFFF"/>
                          </a:solidFill>
                          <a:effectLst/>
                          <a:latin typeface="Arial" panose="020B0604020202020204" pitchFamily="34" charset="0"/>
                          <a:cs typeface="Arial" panose="020B0604020202020204" pitchFamily="34" charset="0"/>
                        </a:rPr>
                        <a:t>2019</a:t>
                      </a:r>
                    </a:p>
                  </a:txBody>
                  <a:tcPr marL="9525" marR="9525" marT="9525" marB="0" anchor="ctr">
                    <a:lnL>
                      <a:noFill/>
                    </a:lnL>
                    <a:lnR>
                      <a:noFill/>
                    </a:lnR>
                    <a:lnT>
                      <a:noFill/>
                    </a:lnT>
                    <a:lnB w="6350" cap="flat" cmpd="sng" algn="ctr">
                      <a:solidFill>
                        <a:srgbClr val="D0CECE"/>
                      </a:solidFill>
                      <a:prstDash val="solid"/>
                      <a:round/>
                      <a:headEnd type="none" w="med" len="med"/>
                      <a:tailEnd type="none" w="med" len="med"/>
                    </a:lnB>
                    <a:solidFill>
                      <a:srgbClr val="757171"/>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2020</a:t>
                      </a:r>
                    </a:p>
                  </a:txBody>
                  <a:tcPr marL="9525" marR="9525" marT="9525" marB="0" anchor="ctr">
                    <a:lnL>
                      <a:noFill/>
                    </a:lnL>
                    <a:lnR>
                      <a:noFill/>
                    </a:lnR>
                    <a:lnT>
                      <a:noFill/>
                    </a:lnT>
                    <a:lnB w="6350" cap="flat" cmpd="sng" algn="ctr">
                      <a:solidFill>
                        <a:srgbClr val="D0CECE"/>
                      </a:solidFill>
                      <a:prstDash val="solid"/>
                      <a:round/>
                      <a:headEnd type="none" w="med" len="med"/>
                      <a:tailEnd type="none" w="med" len="med"/>
                    </a:lnB>
                    <a:solidFill>
                      <a:srgbClr val="757171"/>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2021</a:t>
                      </a:r>
                    </a:p>
                  </a:txBody>
                  <a:tcPr marL="9525" marR="9525" marT="9525" marB="0" anchor="ctr">
                    <a:lnL>
                      <a:noFill/>
                    </a:lnL>
                    <a:lnR>
                      <a:noFill/>
                    </a:lnR>
                    <a:lnT>
                      <a:noFill/>
                    </a:lnT>
                    <a:lnB w="6350" cap="flat" cmpd="sng" algn="ctr">
                      <a:solidFill>
                        <a:srgbClr val="D0CECE"/>
                      </a:solidFill>
                      <a:prstDash val="solid"/>
                      <a:round/>
                      <a:headEnd type="none" w="med" len="med"/>
                      <a:tailEnd type="none" w="med" len="med"/>
                    </a:lnB>
                    <a:solidFill>
                      <a:srgbClr val="757171"/>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2022</a:t>
                      </a:r>
                    </a:p>
                  </a:txBody>
                  <a:tcPr marL="9525" marR="9525" marT="9525" marB="0" anchor="ctr">
                    <a:lnL>
                      <a:noFill/>
                    </a:lnL>
                    <a:lnR>
                      <a:noFill/>
                    </a:lnR>
                    <a:lnT>
                      <a:noFill/>
                    </a:lnT>
                    <a:lnB w="6350" cap="flat" cmpd="sng" algn="ctr">
                      <a:solidFill>
                        <a:srgbClr val="D0CECE"/>
                      </a:solidFill>
                      <a:prstDash val="solid"/>
                      <a:round/>
                      <a:headEnd type="none" w="med" len="med"/>
                      <a:tailEnd type="none" w="med" len="med"/>
                    </a:lnB>
                    <a:solidFill>
                      <a:srgbClr val="757171"/>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2023</a:t>
                      </a:r>
                    </a:p>
                  </a:txBody>
                  <a:tcPr marL="9525" marR="9525" marT="9525" marB="0" anchor="ctr">
                    <a:lnL>
                      <a:noFill/>
                    </a:lnL>
                    <a:lnR>
                      <a:noFill/>
                    </a:lnR>
                    <a:lnT>
                      <a:noFill/>
                    </a:lnT>
                    <a:lnB w="6350" cap="flat" cmpd="sng" algn="ctr">
                      <a:solidFill>
                        <a:srgbClr val="D0CECE"/>
                      </a:solidFill>
                      <a:prstDash val="solid"/>
                      <a:round/>
                      <a:headEnd type="none" w="med" len="med"/>
                      <a:tailEnd type="none" w="med" len="med"/>
                    </a:lnB>
                    <a:solidFill>
                      <a:srgbClr val="757171"/>
                    </a:solidFill>
                  </a:tcPr>
                </a:tc>
                <a:tc>
                  <a:txBody>
                    <a:bodyPr/>
                    <a:lstStyle/>
                    <a:p>
                      <a:pPr algn="ctr" fontAlgn="ctr"/>
                      <a:r>
                        <a:rPr lang="en-US" sz="1600" b="1" i="0" u="none" strike="noStrike">
                          <a:solidFill>
                            <a:srgbClr val="FFFFFF"/>
                          </a:solidFill>
                          <a:effectLst/>
                          <a:latin typeface="Arial" panose="020B0604020202020204" pitchFamily="34" charset="0"/>
                          <a:cs typeface="Arial" panose="020B0604020202020204" pitchFamily="34" charset="0"/>
                        </a:rPr>
                        <a:t>2024+</a:t>
                      </a:r>
                    </a:p>
                  </a:txBody>
                  <a:tcPr marL="9525" marR="9525" marT="9525" marB="0" anchor="ctr">
                    <a:lnL>
                      <a:noFill/>
                    </a:lnL>
                    <a:lnR>
                      <a:noFill/>
                    </a:lnR>
                    <a:lnT>
                      <a:noFill/>
                    </a:lnT>
                    <a:lnB w="6350" cap="flat" cmpd="sng" algn="ctr">
                      <a:solidFill>
                        <a:srgbClr val="D0CECE"/>
                      </a:solidFill>
                      <a:prstDash val="solid"/>
                      <a:round/>
                      <a:headEnd type="none" w="med" len="med"/>
                      <a:tailEnd type="none" w="med" len="med"/>
                    </a:lnB>
                    <a:solidFill>
                      <a:srgbClr val="757171"/>
                    </a:solidFill>
                  </a:tcPr>
                </a:tc>
              </a:tr>
              <a:tr h="259748">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r>
              <a:tr h="279299">
                <a:tc gridSpan="6">
                  <a:txBody>
                    <a:bodyPr/>
                    <a:lstStyle/>
                    <a:p>
                      <a:pPr algn="ctr" fontAlgn="b"/>
                      <a:r>
                        <a:rPr lang="en-US" sz="1600" b="1" i="0" u="none" strike="noStrike" dirty="0">
                          <a:solidFill>
                            <a:srgbClr val="FFFFFF"/>
                          </a:solidFill>
                          <a:effectLst/>
                          <a:latin typeface="Arial" panose="020B0604020202020204" pitchFamily="34" charset="0"/>
                          <a:cs typeface="Arial" panose="020B0604020202020204" pitchFamily="34" charset="0"/>
                        </a:rPr>
                        <a:t>% Medicare Payments Through Eligible APMs</a:t>
                      </a:r>
                    </a:p>
                  </a:txBody>
                  <a:tcPr marL="9525" marR="9525" marT="9525" marB="0" anchor="b">
                    <a:lnL>
                      <a:noFill/>
                    </a:lnL>
                    <a:lnR>
                      <a:noFill/>
                    </a:lnR>
                    <a:lnT w="6350" cap="flat" cmpd="sng" algn="ctr">
                      <a:solidFill>
                        <a:srgbClr val="D0CECE"/>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9299">
                <a:tc gridSpan="2">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25%</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50%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E7E6E6"/>
                    </a:solidFill>
                  </a:tcPr>
                </a:tc>
                <a:tc hMerge="1">
                  <a:txBody>
                    <a:bodyPr/>
                    <a:lstStyle/>
                    <a:p>
                      <a:endParaRPr lang="en-US"/>
                    </a:p>
                  </a:txBody>
                  <a:tcPr/>
                </a:tc>
                <a:tc gridSpan="2">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75%</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E7E6E6"/>
                    </a:solidFill>
                  </a:tcPr>
                </a:tc>
                <a:tc hMerge="1">
                  <a:txBody>
                    <a:bodyPr/>
                    <a:lstStyle/>
                    <a:p>
                      <a:endParaRPr lang="en-US"/>
                    </a:p>
                  </a:txBody>
                  <a:tcPr/>
                </a:tc>
              </a:tr>
              <a:tr h="259748">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tcPr>
                </a:tc>
              </a:tr>
              <a:tr h="279299">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gridSpan="4">
                  <a:txBody>
                    <a:bodyPr/>
                    <a:lstStyle/>
                    <a:p>
                      <a:pPr algn="ctr" fontAlgn="b"/>
                      <a:r>
                        <a:rPr lang="en-US" sz="1600" b="1" i="0" u="none" strike="noStrike" dirty="0">
                          <a:solidFill>
                            <a:srgbClr val="FFFFFF"/>
                          </a:solidFill>
                          <a:effectLst/>
                          <a:latin typeface="Arial" panose="020B0604020202020204" pitchFamily="34" charset="0"/>
                          <a:cs typeface="Arial" panose="020B0604020202020204" pitchFamily="34" charset="0"/>
                        </a:rPr>
                        <a:t>% All-Payer Payments Through Eligible APMs</a:t>
                      </a:r>
                    </a:p>
                  </a:txBody>
                  <a:tcPr marL="9525" marR="9525" marT="9525" marB="0" anchor="b">
                    <a:lnL>
                      <a:noFill/>
                    </a:lnL>
                    <a:lnR>
                      <a:noFill/>
                    </a:lnR>
                    <a:lnT w="6350" cap="flat" cmpd="sng" algn="ctr">
                      <a:solidFill>
                        <a:srgbClr val="D0CECE"/>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92206">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tcPr>
                </a:tc>
                <a:tc gridSpan="2">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50%</a:t>
                      </a:r>
                      <a:br>
                        <a:rPr lang="en-US" sz="1600" b="0" i="0" u="none" strike="noStrike" dirty="0">
                          <a:solidFill>
                            <a:srgbClr val="000000"/>
                          </a:solidFill>
                          <a:effectLst/>
                          <a:latin typeface="Arial" panose="020B0604020202020204" pitchFamily="34" charset="0"/>
                          <a:cs typeface="Arial" panose="020B0604020202020204" pitchFamily="34" charset="0"/>
                        </a:rPr>
                      </a:br>
                      <a:r>
                        <a:rPr lang="en-US" sz="1600" b="0" i="1" u="none" strike="noStrike" dirty="0">
                          <a:solidFill>
                            <a:srgbClr val="000000"/>
                          </a:solidFill>
                          <a:effectLst/>
                          <a:latin typeface="Arial" panose="020B0604020202020204" pitchFamily="34" charset="0"/>
                          <a:cs typeface="Arial" panose="020B0604020202020204" pitchFamily="34" charset="0"/>
                        </a:rPr>
                        <a:t>(Minimum 25% Medicare)</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E7E6E6"/>
                    </a:solidFill>
                  </a:tcPr>
                </a:tc>
                <a:tc hMerge="1">
                  <a:txBody>
                    <a:bodyPr/>
                    <a:lstStyle/>
                    <a:p>
                      <a:endParaRPr lang="en-US"/>
                    </a:p>
                  </a:txBody>
                  <a:tcPr/>
                </a:tc>
                <a:tc gridSpan="2">
                  <a:txBody>
                    <a:bodyPr/>
                    <a:lstStyle/>
                    <a:p>
                      <a:pPr algn="ctr" fontAlgn="b"/>
                      <a:r>
                        <a:rPr lang="en-US" sz="1600" b="0" i="0" u="none" strike="noStrike" dirty="0">
                          <a:solidFill>
                            <a:srgbClr val="000000"/>
                          </a:solidFill>
                          <a:effectLst/>
                          <a:latin typeface="Arial" panose="020B0604020202020204" pitchFamily="34" charset="0"/>
                          <a:cs typeface="Arial" panose="020B0604020202020204" pitchFamily="34" charset="0"/>
                        </a:rPr>
                        <a:t>75%</a:t>
                      </a:r>
                      <a:br>
                        <a:rPr lang="en-US" sz="1600" b="0" i="0" u="none" strike="noStrike" dirty="0">
                          <a:solidFill>
                            <a:srgbClr val="000000"/>
                          </a:solidFill>
                          <a:effectLst/>
                          <a:latin typeface="Arial" panose="020B0604020202020204" pitchFamily="34" charset="0"/>
                          <a:cs typeface="Arial" panose="020B0604020202020204" pitchFamily="34" charset="0"/>
                        </a:rPr>
                      </a:br>
                      <a:r>
                        <a:rPr lang="en-US" sz="1600" b="0" i="1" u="none" strike="noStrike" dirty="0">
                          <a:solidFill>
                            <a:srgbClr val="000000"/>
                          </a:solidFill>
                          <a:effectLst/>
                          <a:latin typeface="Arial" panose="020B0604020202020204" pitchFamily="34" charset="0"/>
                          <a:cs typeface="Arial" panose="020B0604020202020204" pitchFamily="34" charset="0"/>
                        </a:rPr>
                        <a:t>(Minimum 25% Medicare)</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E7E6E6"/>
                    </a:solidFill>
                  </a:tcPr>
                </a:tc>
                <a:tc hMerge="1">
                  <a:txBody>
                    <a:bodyPr/>
                    <a:lstStyle/>
                    <a:p>
                      <a:endParaRPr lang="en-US"/>
                    </a:p>
                  </a:txBody>
                  <a:tcPr/>
                </a:tc>
              </a:tr>
            </a:tbl>
          </a:graphicData>
        </a:graphic>
      </p:graphicFrame>
      <p:sp>
        <p:nvSpPr>
          <p:cNvPr id="10" name="TextBox 9"/>
          <p:cNvSpPr txBox="1"/>
          <p:nvPr/>
        </p:nvSpPr>
        <p:spPr>
          <a:xfrm>
            <a:off x="5384800" y="6619009"/>
            <a:ext cx="5181600" cy="153988"/>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spAutoFit/>
          </a:bodyPr>
          <a:lstStyle>
            <a:defPPr>
              <a:defRPr lang="en-US"/>
            </a:defPPr>
            <a:lvl1pPr>
              <a:defRPr sz="1000" b="0" i="1" u="none"/>
            </a:lvl1pPr>
          </a:lstStyle>
          <a:p>
            <a:pPr>
              <a:defRPr/>
            </a:pPr>
            <a:r>
              <a:rPr lang="en-US" dirty="0">
                <a:solidFill>
                  <a:prstClr val="black"/>
                </a:solidFill>
              </a:rPr>
              <a:t>Source: </a:t>
            </a:r>
            <a:r>
              <a:rPr lang="en-US" dirty="0" smtClean="0">
                <a:solidFill>
                  <a:prstClr val="black"/>
                </a:solidFill>
              </a:rPr>
              <a:t>The Health Management Academy</a:t>
            </a:r>
            <a:endParaRPr lang="en-US" dirty="0">
              <a:solidFill>
                <a:prstClr val="black"/>
              </a:solidFill>
            </a:endParaRPr>
          </a:p>
        </p:txBody>
      </p:sp>
    </p:spTree>
    <p:extLst>
      <p:ext uri="{BB962C8B-B14F-4D97-AF65-F5344CB8AC3E}">
        <p14:creationId xmlns:p14="http://schemas.microsoft.com/office/powerpoint/2010/main" val="293729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p:cNvSpPr/>
          <p:nvPr/>
        </p:nvSpPr>
        <p:spPr>
          <a:xfrm>
            <a:off x="9244163" y="2802884"/>
            <a:ext cx="2062702" cy="2126561"/>
          </a:xfrm>
          <a:prstGeom prst="roundRect">
            <a:avLst/>
          </a:prstGeom>
          <a:solidFill>
            <a:schemeClr val="bg1">
              <a:lumMod val="85000"/>
            </a:schemeClr>
          </a:solidFill>
          <a:ln w="28575">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prstClr val="black"/>
              </a:solidFill>
            </a:endParaRPr>
          </a:p>
        </p:txBody>
      </p:sp>
      <p:sp>
        <p:nvSpPr>
          <p:cNvPr id="2" name="Title 1"/>
          <p:cNvSpPr>
            <a:spLocks noGrp="1"/>
          </p:cNvSpPr>
          <p:nvPr>
            <p:ph type="title"/>
          </p:nvPr>
        </p:nvSpPr>
        <p:spPr/>
        <p:txBody>
          <a:bodyPr>
            <a:normAutofit fontScale="90000"/>
          </a:bodyPr>
          <a:lstStyle/>
          <a:p>
            <a:r>
              <a:rPr lang="en-US" sz="3000" b="1" dirty="0" smtClean="0"/>
              <a:t>Advanced APM Qualification: Not All Value-Based Models Are Eligible</a:t>
            </a:r>
            <a:endParaRPr lang="en-US" sz="3000" dirty="0"/>
          </a:p>
        </p:txBody>
      </p:sp>
      <p:grpSp>
        <p:nvGrpSpPr>
          <p:cNvPr id="9" name="Group 8"/>
          <p:cNvGrpSpPr/>
          <p:nvPr/>
        </p:nvGrpSpPr>
        <p:grpSpPr>
          <a:xfrm>
            <a:off x="949569" y="1687353"/>
            <a:ext cx="9167446" cy="4668998"/>
            <a:chOff x="1410946" y="2376982"/>
            <a:chExt cx="9167913" cy="4668998"/>
          </a:xfrm>
        </p:grpSpPr>
        <p:sp>
          <p:nvSpPr>
            <p:cNvPr id="5" name="AutoShape 5"/>
            <p:cNvSpPr>
              <a:spLocks noChangeArrowheads="1"/>
            </p:cNvSpPr>
            <p:nvPr/>
          </p:nvSpPr>
          <p:spPr bwMode="auto">
            <a:xfrm>
              <a:off x="1410946" y="2376982"/>
              <a:ext cx="4966339" cy="4668998"/>
            </a:xfrm>
            <a:prstGeom prst="rightArrow">
              <a:avLst>
                <a:gd name="adj1" fmla="val 68213"/>
                <a:gd name="adj2" fmla="val 35958"/>
              </a:avLst>
            </a:prstGeom>
            <a:solidFill>
              <a:schemeClr val="bg1">
                <a:lumMod val="85000"/>
              </a:schemeClr>
            </a:solidFill>
            <a:ln w="12700" cap="rnd">
              <a:solidFill>
                <a:schemeClr val="tx1"/>
              </a:solidFill>
              <a:miter lim="800000"/>
              <a:headEnd/>
              <a:tailEnd/>
            </a:ln>
            <a:effectLst/>
          </p:spPr>
          <p:txBody>
            <a:bodyPr wrap="none" lIns="274320" rIns="4572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4300" indent="-114300">
                <a:spcAft>
                  <a:spcPts val="900"/>
                </a:spcAft>
              </a:pPr>
              <a:endParaRPr lang="en-US" sz="1200" b="1" dirty="0">
                <a:solidFill>
                  <a:prstClr val="white"/>
                </a:solidFill>
                <a:latin typeface="Book Antiqua"/>
              </a:endParaRPr>
            </a:p>
            <a:p>
              <a:pPr marL="228600" indent="-228600">
                <a:spcAft>
                  <a:spcPts val="900"/>
                </a:spcAft>
                <a:buClr>
                  <a:prstClr val="white"/>
                </a:buClr>
                <a:buFontTx/>
                <a:buChar char="•"/>
              </a:pPr>
              <a:endParaRPr lang="en-US" sz="1200" dirty="0">
                <a:solidFill>
                  <a:prstClr val="white"/>
                </a:solidFill>
                <a:latin typeface="Book Antiqua"/>
              </a:endParaRPr>
            </a:p>
            <a:p>
              <a:pPr marL="228600" indent="-228600">
                <a:spcAft>
                  <a:spcPts val="900"/>
                </a:spcAft>
                <a:buClr>
                  <a:prstClr val="white"/>
                </a:buClr>
                <a:buFontTx/>
                <a:buChar char="•"/>
              </a:pPr>
              <a:endParaRPr lang="en-US" sz="1200" dirty="0">
                <a:solidFill>
                  <a:prstClr val="white"/>
                </a:solidFill>
                <a:latin typeface="Book Antiqua"/>
              </a:endParaRPr>
            </a:p>
            <a:p>
              <a:pPr marL="228600" indent="-228600">
                <a:spcAft>
                  <a:spcPts val="900"/>
                </a:spcAft>
                <a:buClr>
                  <a:prstClr val="white"/>
                </a:buClr>
                <a:buFontTx/>
                <a:buChar char="•"/>
              </a:pPr>
              <a:endParaRPr lang="en-US" sz="1200" dirty="0">
                <a:solidFill>
                  <a:prstClr val="white"/>
                </a:solidFill>
                <a:latin typeface="Book Antiqua"/>
              </a:endParaRPr>
            </a:p>
          </p:txBody>
        </p:sp>
        <p:sp>
          <p:nvSpPr>
            <p:cNvPr id="6" name="Freeform 5"/>
            <p:cNvSpPr>
              <a:spLocks/>
            </p:cNvSpPr>
            <p:nvPr/>
          </p:nvSpPr>
          <p:spPr bwMode="auto">
            <a:xfrm>
              <a:off x="4593450" y="5127680"/>
              <a:ext cx="5112512" cy="1243423"/>
            </a:xfrm>
            <a:custGeom>
              <a:avLst/>
              <a:gdLst/>
              <a:ahLst/>
              <a:cxnLst>
                <a:cxn ang="0">
                  <a:pos x="1503" y="275"/>
                </a:cxn>
                <a:cxn ang="0">
                  <a:pos x="1503" y="635"/>
                </a:cxn>
                <a:cxn ang="0">
                  <a:pos x="1827" y="0"/>
                </a:cxn>
                <a:cxn ang="0">
                  <a:pos x="0" y="0"/>
                </a:cxn>
                <a:cxn ang="0">
                  <a:pos x="0" y="275"/>
                </a:cxn>
                <a:cxn ang="0">
                  <a:pos x="1503" y="275"/>
                </a:cxn>
              </a:cxnLst>
              <a:rect l="0" t="0" r="r" b="b"/>
              <a:pathLst>
                <a:path w="1828" h="636">
                  <a:moveTo>
                    <a:pt x="1503" y="275"/>
                  </a:moveTo>
                  <a:lnTo>
                    <a:pt x="1503" y="635"/>
                  </a:lnTo>
                  <a:lnTo>
                    <a:pt x="1827" y="0"/>
                  </a:lnTo>
                  <a:lnTo>
                    <a:pt x="0" y="0"/>
                  </a:lnTo>
                  <a:lnTo>
                    <a:pt x="0" y="275"/>
                  </a:lnTo>
                  <a:lnTo>
                    <a:pt x="1503" y="275"/>
                  </a:lnTo>
                </a:path>
              </a:pathLst>
            </a:custGeom>
            <a:solidFill>
              <a:schemeClr val="accent3">
                <a:lumMod val="75000"/>
              </a:schemeClr>
            </a:solidFill>
            <a:ln w="12700" cap="rnd" cmpd="sng">
              <a:solidFill>
                <a:schemeClr val="tx1"/>
              </a:solidFill>
              <a:prstDash val="solid"/>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900"/>
                </a:spcAft>
              </a:pPr>
              <a:endParaRPr lang="en-US" sz="1200" dirty="0">
                <a:solidFill>
                  <a:prstClr val="black"/>
                </a:solidFill>
                <a:latin typeface="Book Antiqua"/>
              </a:endParaRPr>
            </a:p>
          </p:txBody>
        </p:sp>
        <p:sp>
          <p:nvSpPr>
            <p:cNvPr id="7" name="Freeform 6"/>
            <p:cNvSpPr>
              <a:spLocks/>
            </p:cNvSpPr>
            <p:nvPr/>
          </p:nvSpPr>
          <p:spPr bwMode="auto">
            <a:xfrm>
              <a:off x="4593450" y="3132860"/>
              <a:ext cx="5739211" cy="1238942"/>
            </a:xfrm>
            <a:custGeom>
              <a:avLst/>
              <a:gdLst/>
              <a:ahLst/>
              <a:cxnLst>
                <a:cxn ang="0">
                  <a:pos x="1503" y="358"/>
                </a:cxn>
                <a:cxn ang="0">
                  <a:pos x="1503" y="0"/>
                </a:cxn>
                <a:cxn ang="0">
                  <a:pos x="1827" y="634"/>
                </a:cxn>
                <a:cxn ang="0">
                  <a:pos x="0" y="634"/>
                </a:cxn>
                <a:cxn ang="0">
                  <a:pos x="0" y="358"/>
                </a:cxn>
                <a:cxn ang="0">
                  <a:pos x="1503" y="358"/>
                </a:cxn>
              </a:cxnLst>
              <a:rect l="0" t="0" r="r" b="b"/>
              <a:pathLst>
                <a:path w="1828" h="635">
                  <a:moveTo>
                    <a:pt x="1503" y="358"/>
                  </a:moveTo>
                  <a:lnTo>
                    <a:pt x="1503" y="0"/>
                  </a:lnTo>
                  <a:lnTo>
                    <a:pt x="1827" y="634"/>
                  </a:lnTo>
                  <a:lnTo>
                    <a:pt x="0" y="634"/>
                  </a:lnTo>
                  <a:lnTo>
                    <a:pt x="0" y="358"/>
                  </a:lnTo>
                  <a:lnTo>
                    <a:pt x="1503" y="358"/>
                  </a:lnTo>
                </a:path>
              </a:pathLst>
            </a:custGeom>
            <a:solidFill>
              <a:schemeClr val="bg2"/>
            </a:solidFill>
            <a:ln w="12700" cap="rnd" cmpd="sng">
              <a:solidFill>
                <a:schemeClr val="tx1"/>
              </a:solidFill>
              <a:prstDash val="solid"/>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900"/>
                </a:spcAft>
              </a:pPr>
              <a:endParaRPr lang="en-US" sz="1200" dirty="0">
                <a:solidFill>
                  <a:srgbClr val="FF6700"/>
                </a:solidFill>
                <a:latin typeface="Book Antiqua"/>
              </a:endParaRPr>
            </a:p>
          </p:txBody>
        </p:sp>
        <p:sp>
          <p:nvSpPr>
            <p:cNvPr id="8" name="Freeform 7"/>
            <p:cNvSpPr>
              <a:spLocks/>
            </p:cNvSpPr>
            <p:nvPr/>
          </p:nvSpPr>
          <p:spPr bwMode="auto">
            <a:xfrm>
              <a:off x="4593450" y="4429076"/>
              <a:ext cx="5985409" cy="625072"/>
            </a:xfrm>
            <a:custGeom>
              <a:avLst/>
              <a:gdLst/>
              <a:ahLst/>
              <a:cxnLst>
                <a:cxn ang="0">
                  <a:pos x="0" y="0"/>
                </a:cxn>
                <a:cxn ang="0">
                  <a:pos x="1856" y="0"/>
                </a:cxn>
                <a:cxn ang="0">
                  <a:pos x="1928" y="162"/>
                </a:cxn>
                <a:cxn ang="0">
                  <a:pos x="1853" y="319"/>
                </a:cxn>
                <a:cxn ang="0">
                  <a:pos x="0" y="318"/>
                </a:cxn>
                <a:cxn ang="0">
                  <a:pos x="0" y="0"/>
                </a:cxn>
              </a:cxnLst>
              <a:rect l="0" t="0" r="r" b="b"/>
              <a:pathLst>
                <a:path w="1929" h="320">
                  <a:moveTo>
                    <a:pt x="0" y="0"/>
                  </a:moveTo>
                  <a:lnTo>
                    <a:pt x="1856" y="0"/>
                  </a:lnTo>
                  <a:lnTo>
                    <a:pt x="1928" y="162"/>
                  </a:lnTo>
                  <a:lnTo>
                    <a:pt x="1853" y="319"/>
                  </a:lnTo>
                  <a:lnTo>
                    <a:pt x="0" y="318"/>
                  </a:lnTo>
                  <a:lnTo>
                    <a:pt x="0" y="0"/>
                  </a:lnTo>
                </a:path>
              </a:pathLst>
            </a:custGeom>
            <a:solidFill>
              <a:schemeClr val="accent6"/>
            </a:solidFill>
            <a:ln w="12700" cap="rnd" cmpd="sng">
              <a:solidFill>
                <a:schemeClr val="tx1"/>
              </a:solidFill>
              <a:prstDash val="solid"/>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900"/>
                </a:spcAft>
              </a:pPr>
              <a:endParaRPr lang="en-US" sz="1200" dirty="0">
                <a:solidFill>
                  <a:prstClr val="black"/>
                </a:solidFill>
                <a:latin typeface="Book Antiqua"/>
              </a:endParaRPr>
            </a:p>
          </p:txBody>
        </p:sp>
      </p:grpSp>
      <p:sp>
        <p:nvSpPr>
          <p:cNvPr id="10" name="TextBox 9"/>
          <p:cNvSpPr txBox="1"/>
          <p:nvPr/>
        </p:nvSpPr>
        <p:spPr>
          <a:xfrm>
            <a:off x="4246211" y="3814553"/>
            <a:ext cx="4997952" cy="492443"/>
          </a:xfrm>
          <a:prstGeom prst="rect">
            <a:avLst/>
          </a:prstGeom>
          <a:noFill/>
        </p:spPr>
        <p:txBody>
          <a:bodyPr wrap="square" lIns="0" tIns="0" rIns="0" bIns="0" rtlCol="0">
            <a:spAutoFit/>
          </a:bodyPr>
          <a:lstStyle/>
          <a:p>
            <a:r>
              <a:rPr lang="en-US" sz="1600" b="1" dirty="0">
                <a:solidFill>
                  <a:prstClr val="black"/>
                </a:solidFill>
                <a:latin typeface="Arial" panose="020B0604020202020204" pitchFamily="34" charset="0"/>
                <a:cs typeface="Arial" panose="020B0604020202020204" pitchFamily="34" charset="0"/>
              </a:rPr>
              <a:t>To Be Included As Models Become </a:t>
            </a:r>
            <a:r>
              <a:rPr lang="en-US" sz="1600" b="1" dirty="0" smtClean="0">
                <a:solidFill>
                  <a:prstClr val="black"/>
                </a:solidFill>
                <a:latin typeface="Arial" panose="020B0604020202020204" pitchFamily="34" charset="0"/>
                <a:cs typeface="Arial" panose="020B0604020202020204" pitchFamily="34" charset="0"/>
              </a:rPr>
              <a:t>Active: </a:t>
            </a:r>
            <a:r>
              <a:rPr lang="en-US" sz="1600" dirty="0" smtClean="0">
                <a:solidFill>
                  <a:prstClr val="black"/>
                </a:solidFill>
                <a:latin typeface="Arial" panose="020B0604020202020204" pitchFamily="34" charset="0"/>
                <a:cs typeface="Arial" panose="020B0604020202020204" pitchFamily="34" charset="0"/>
              </a:rPr>
              <a:t>CPC+, Oncology Care Model (two-sided)</a:t>
            </a:r>
            <a:endParaRPr lang="en-US" sz="1600" dirty="0">
              <a:solidFill>
                <a:prstClr val="black"/>
              </a:solidFill>
              <a:latin typeface="Arial" panose="020B0604020202020204" pitchFamily="34" charset="0"/>
              <a:cs typeface="Arial" panose="020B0604020202020204" pitchFamily="34" charset="0"/>
            </a:endParaRPr>
          </a:p>
        </p:txBody>
      </p:sp>
      <p:sp>
        <p:nvSpPr>
          <p:cNvPr id="15" name="TextBox 14"/>
          <p:cNvSpPr txBox="1"/>
          <p:nvPr/>
        </p:nvSpPr>
        <p:spPr>
          <a:xfrm>
            <a:off x="4246210" y="3152868"/>
            <a:ext cx="4528357" cy="492443"/>
          </a:xfrm>
          <a:prstGeom prst="rect">
            <a:avLst/>
          </a:prstGeom>
          <a:noFill/>
        </p:spPr>
        <p:txBody>
          <a:bodyPr wrap="square" lIns="0" tIns="0" rIns="0" bIns="0" rtlCol="0">
            <a:spAutoFit/>
          </a:bodyPr>
          <a:lstStyle/>
          <a:p>
            <a:r>
              <a:rPr lang="en-US" sz="1600" b="1" dirty="0">
                <a:solidFill>
                  <a:prstClr val="black"/>
                </a:solidFill>
                <a:latin typeface="Arial" panose="020B0604020202020204" pitchFamily="34" charset="0"/>
                <a:cs typeface="Arial" panose="020B0604020202020204" pitchFamily="34" charset="0"/>
              </a:rPr>
              <a:t>Included: </a:t>
            </a:r>
            <a:r>
              <a:rPr lang="en-US" sz="1600" dirty="0">
                <a:solidFill>
                  <a:prstClr val="black"/>
                </a:solidFill>
                <a:latin typeface="Arial" panose="020B0604020202020204" pitchFamily="34" charset="0"/>
                <a:cs typeface="Arial" panose="020B0604020202020204" pitchFamily="34" charset="0"/>
              </a:rPr>
              <a:t>MSSP Track 2, </a:t>
            </a:r>
            <a:r>
              <a:rPr lang="en-US" sz="1600" dirty="0" smtClean="0">
                <a:solidFill>
                  <a:prstClr val="black"/>
                </a:solidFill>
                <a:latin typeface="Arial" panose="020B0604020202020204" pitchFamily="34" charset="0"/>
                <a:cs typeface="Arial" panose="020B0604020202020204" pitchFamily="34" charset="0"/>
              </a:rPr>
              <a:t>MSSP Track 3, Next Generation ACO, ESRD Care Model</a:t>
            </a:r>
            <a:endParaRPr lang="en-US" sz="1600" u="sng" dirty="0">
              <a:solidFill>
                <a:prstClr val="black"/>
              </a:solidFill>
              <a:latin typeface="Arial" panose="020B0604020202020204" pitchFamily="34" charset="0"/>
              <a:cs typeface="Arial" panose="020B0604020202020204" pitchFamily="34" charset="0"/>
            </a:endParaRPr>
          </a:p>
        </p:txBody>
      </p:sp>
      <p:sp>
        <p:nvSpPr>
          <p:cNvPr id="16" name="TextBox 15"/>
          <p:cNvSpPr txBox="1"/>
          <p:nvPr/>
        </p:nvSpPr>
        <p:spPr>
          <a:xfrm>
            <a:off x="4246209" y="4571152"/>
            <a:ext cx="4039661" cy="246221"/>
          </a:xfrm>
          <a:prstGeom prst="rect">
            <a:avLst/>
          </a:prstGeom>
          <a:noFill/>
        </p:spPr>
        <p:txBody>
          <a:bodyPr wrap="square" lIns="0" tIns="0" rIns="0" bIns="0" rtlCol="0">
            <a:spAutoFit/>
          </a:bodyPr>
          <a:lstStyle/>
          <a:p>
            <a:r>
              <a:rPr lang="en-US" sz="1600" b="1" dirty="0">
                <a:solidFill>
                  <a:prstClr val="black"/>
                </a:solidFill>
                <a:latin typeface="Arial" panose="020B0604020202020204" pitchFamily="34" charset="0"/>
                <a:cs typeface="Arial" panose="020B0604020202020204" pitchFamily="34" charset="0"/>
              </a:rPr>
              <a:t>Not Included: </a:t>
            </a:r>
            <a:r>
              <a:rPr lang="en-US" sz="1600" dirty="0">
                <a:solidFill>
                  <a:prstClr val="black"/>
                </a:solidFill>
                <a:latin typeface="Arial" panose="020B0604020202020204" pitchFamily="34" charset="0"/>
                <a:cs typeface="Arial" panose="020B0604020202020204" pitchFamily="34" charset="0"/>
              </a:rPr>
              <a:t>MA, MSSP Track </a:t>
            </a:r>
            <a:r>
              <a:rPr lang="en-US" sz="1600" dirty="0" smtClean="0">
                <a:solidFill>
                  <a:prstClr val="black"/>
                </a:solidFill>
                <a:latin typeface="Arial" panose="020B0604020202020204" pitchFamily="34" charset="0"/>
                <a:cs typeface="Arial" panose="020B0604020202020204" pitchFamily="34" charset="0"/>
              </a:rPr>
              <a:t>1, Bundles</a:t>
            </a:r>
            <a:endParaRPr lang="en-US" sz="1600" dirty="0">
              <a:solidFill>
                <a:prstClr val="black"/>
              </a:solidFill>
              <a:latin typeface="Arial" panose="020B0604020202020204" pitchFamily="34" charset="0"/>
              <a:cs typeface="Arial" panose="020B0604020202020204" pitchFamily="34" charset="0"/>
            </a:endParaRPr>
          </a:p>
        </p:txBody>
      </p:sp>
      <p:sp>
        <p:nvSpPr>
          <p:cNvPr id="17" name="TextBox 16"/>
          <p:cNvSpPr txBox="1"/>
          <p:nvPr/>
        </p:nvSpPr>
        <p:spPr>
          <a:xfrm>
            <a:off x="1053588" y="2636022"/>
            <a:ext cx="3065365" cy="2423740"/>
          </a:xfrm>
          <a:prstGeom prst="rect">
            <a:avLst/>
          </a:prstGeom>
          <a:noFill/>
        </p:spPr>
        <p:txBody>
          <a:bodyPr wrap="square" lIns="0" tIns="0" rIns="0" bIns="0" rtlCol="0">
            <a:spAutoFit/>
          </a:bodyPr>
          <a:lstStyle/>
          <a:p>
            <a:pPr algn="ctr"/>
            <a:r>
              <a:rPr lang="en-US" sz="1500" b="1" u="sng" dirty="0">
                <a:solidFill>
                  <a:prstClr val="black"/>
                </a:solidFill>
                <a:latin typeface="Arial" panose="020B0604020202020204" pitchFamily="34" charset="0"/>
                <a:cs typeface="Arial" panose="020B0604020202020204" pitchFamily="34" charset="0"/>
              </a:rPr>
              <a:t>Necessary Criteria for Qualification</a:t>
            </a:r>
          </a:p>
          <a:p>
            <a:endParaRPr lang="en-US" sz="800" b="1" dirty="0">
              <a:solidFill>
                <a:prstClr val="black"/>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1450" dirty="0">
                <a:solidFill>
                  <a:prstClr val="black"/>
                </a:solidFill>
                <a:latin typeface="Arial" panose="020B0604020202020204" pitchFamily="34" charset="0"/>
                <a:cs typeface="Arial" panose="020B0604020202020204" pitchFamily="34" charset="0"/>
              </a:rPr>
              <a:t>Authorized quality measures comparable to MIPS</a:t>
            </a:r>
          </a:p>
          <a:p>
            <a:pPr marL="285750" indent="-285750">
              <a:buFont typeface="Arial" panose="020B0604020202020204" pitchFamily="34" charset="0"/>
              <a:buChar char="•"/>
            </a:pPr>
            <a:endParaRPr lang="en-US" sz="900" dirty="0">
              <a:solidFill>
                <a:prstClr val="black"/>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1450" dirty="0">
                <a:solidFill>
                  <a:prstClr val="black"/>
                </a:solidFill>
                <a:latin typeface="Arial" panose="020B0604020202020204" pitchFamily="34" charset="0"/>
                <a:cs typeface="Arial" panose="020B0604020202020204" pitchFamily="34" charset="0"/>
              </a:rPr>
              <a:t>Certified EHR utilized</a:t>
            </a:r>
          </a:p>
          <a:p>
            <a:pPr marL="285750" indent="-285750">
              <a:buFont typeface="Arial" panose="020B0604020202020204" pitchFamily="34" charset="0"/>
              <a:buChar char="•"/>
            </a:pPr>
            <a:endParaRPr lang="en-US" sz="900" dirty="0">
              <a:solidFill>
                <a:prstClr val="black"/>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sz="1450" dirty="0">
                <a:solidFill>
                  <a:prstClr val="black"/>
                </a:solidFill>
                <a:latin typeface="Arial" panose="020B0604020202020204" pitchFamily="34" charset="0"/>
                <a:cs typeface="Arial" panose="020B0604020202020204" pitchFamily="34" charset="0"/>
              </a:rPr>
              <a:t>Participant in an APM entity that bears “more than nominal” financial risk (or a medical home that meets expansion criteria</a:t>
            </a:r>
            <a:r>
              <a:rPr lang="en-US" sz="1450" dirty="0" smtClean="0">
                <a:solidFill>
                  <a:prstClr val="black"/>
                </a:solidFill>
                <a:latin typeface="Arial" panose="020B0604020202020204" pitchFamily="34" charset="0"/>
                <a:cs typeface="Arial" panose="020B0604020202020204" pitchFamily="34" charset="0"/>
              </a:rPr>
              <a:t>)</a:t>
            </a:r>
            <a:endParaRPr lang="en-US" sz="1450" dirty="0">
              <a:solidFill>
                <a:prstClr val="black"/>
              </a:solidFill>
              <a:latin typeface="Arial" panose="020B0604020202020204" pitchFamily="34" charset="0"/>
              <a:cs typeface="Arial" panose="020B0604020202020204" pitchFamily="34" charset="0"/>
            </a:endParaRPr>
          </a:p>
        </p:txBody>
      </p:sp>
      <p:sp>
        <p:nvSpPr>
          <p:cNvPr id="19" name="TextBox 18"/>
          <p:cNvSpPr txBox="1"/>
          <p:nvPr/>
        </p:nvSpPr>
        <p:spPr>
          <a:xfrm>
            <a:off x="9812976" y="3306756"/>
            <a:ext cx="1480931" cy="738664"/>
          </a:xfrm>
          <a:prstGeom prst="rect">
            <a:avLst/>
          </a:prstGeom>
          <a:noFill/>
        </p:spPr>
        <p:txBody>
          <a:bodyPr wrap="square" lIns="0" tIns="0" rIns="0" bIns="0" rtlCol="0">
            <a:spAutoFit/>
          </a:bodyPr>
          <a:lstStyle/>
          <a:p>
            <a:pPr algn="ctr"/>
            <a:r>
              <a:rPr lang="en-US" sz="2400" b="1" dirty="0">
                <a:solidFill>
                  <a:prstClr val="black"/>
                </a:solidFill>
                <a:latin typeface="Arial" panose="020B0604020202020204" pitchFamily="34" charset="0"/>
                <a:cs typeface="Arial" panose="020B0604020202020204" pitchFamily="34" charset="0"/>
              </a:rPr>
              <a:t>Eligible APMs</a:t>
            </a:r>
          </a:p>
        </p:txBody>
      </p:sp>
      <p:sp>
        <p:nvSpPr>
          <p:cNvPr id="21" name="TextBox 20"/>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cs typeface="Arial" panose="020B0604020202020204" pitchFamily="34" charset="0"/>
              </a:rPr>
              <a:t>Confidential: This material is intended solely for informational purposes </a:t>
            </a:r>
          </a:p>
        </p:txBody>
      </p:sp>
      <p:sp>
        <p:nvSpPr>
          <p:cNvPr id="22" name="TextBox 21"/>
          <p:cNvSpPr txBox="1"/>
          <p:nvPr/>
        </p:nvSpPr>
        <p:spPr>
          <a:xfrm>
            <a:off x="5384800" y="6619009"/>
            <a:ext cx="5181600" cy="153988"/>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spAutoFit/>
          </a:bodyPr>
          <a:lstStyle>
            <a:defPPr>
              <a:defRPr lang="en-US"/>
            </a:defPPr>
            <a:lvl1pPr>
              <a:defRPr sz="1000" b="0" i="1" u="none"/>
            </a:lvl1pPr>
          </a:lstStyle>
          <a:p>
            <a:pPr>
              <a:defRPr/>
            </a:pPr>
            <a:r>
              <a:rPr lang="en-US" dirty="0">
                <a:solidFill>
                  <a:prstClr val="black"/>
                </a:solidFill>
                <a:cs typeface="Arial" panose="020B0604020202020204" pitchFamily="34" charset="0"/>
              </a:rPr>
              <a:t>Source: </a:t>
            </a:r>
            <a:r>
              <a:rPr lang="en-US" dirty="0" smtClean="0">
                <a:solidFill>
                  <a:prstClr val="black"/>
                </a:solidFill>
                <a:cs typeface="Arial" panose="020B0604020202020204" pitchFamily="34" charset="0"/>
              </a:rPr>
              <a:t>The Health Management Academy</a:t>
            </a:r>
            <a:endParaRPr lang="en-US" dirty="0">
              <a:solidFill>
                <a:prstClr val="black"/>
              </a:solidFill>
              <a:cs typeface="Arial" panose="020B0604020202020204" pitchFamily="34"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8266" y="3377731"/>
            <a:ext cx="1455031" cy="1455031"/>
          </a:xfrm>
          <a:prstGeom prst="rect">
            <a:avLst/>
          </a:prstGeom>
        </p:spPr>
      </p:pic>
    </p:spTree>
    <p:extLst>
      <p:ext uri="{BB962C8B-B14F-4D97-AF65-F5344CB8AC3E}">
        <p14:creationId xmlns:p14="http://schemas.microsoft.com/office/powerpoint/2010/main" val="2276639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t>MACRA Physician Payment Timeline</a:t>
            </a:r>
            <a:endParaRPr lang="en-US" sz="3000" dirty="0"/>
          </a:p>
        </p:txBody>
      </p:sp>
      <p:graphicFrame>
        <p:nvGraphicFramePr>
          <p:cNvPr id="5" name="Table 4"/>
          <p:cNvGraphicFramePr>
            <a:graphicFrameLocks noGrp="1"/>
          </p:cNvGraphicFramePr>
          <p:nvPr>
            <p:extLst/>
          </p:nvPr>
        </p:nvGraphicFramePr>
        <p:xfrm>
          <a:off x="495297" y="1169079"/>
          <a:ext cx="11207022" cy="5191125"/>
        </p:xfrm>
        <a:graphic>
          <a:graphicData uri="http://schemas.openxmlformats.org/drawingml/2006/table">
            <a:tbl>
              <a:tblPr/>
              <a:tblGrid>
                <a:gridCol w="905618"/>
                <a:gridCol w="905618"/>
                <a:gridCol w="905618"/>
                <a:gridCol w="905618"/>
                <a:gridCol w="905618"/>
                <a:gridCol w="905618"/>
                <a:gridCol w="905618"/>
                <a:gridCol w="905618"/>
                <a:gridCol w="905618"/>
                <a:gridCol w="905618"/>
                <a:gridCol w="905618"/>
                <a:gridCol w="1245224"/>
              </a:tblGrid>
              <a:tr h="230297">
                <a:tc>
                  <a:txBody>
                    <a:bodyPr/>
                    <a:lstStyle/>
                    <a:p>
                      <a:pPr algn="ctr" fontAlgn="ctr"/>
                      <a:r>
                        <a:rPr lang="en-US" sz="1500" b="1" i="0" u="none" strike="noStrike" dirty="0">
                          <a:solidFill>
                            <a:srgbClr val="FFFFFF"/>
                          </a:solidFill>
                          <a:effectLst/>
                          <a:latin typeface="Arial" panose="020B0604020202020204" pitchFamily="34" charset="0"/>
                        </a:rPr>
                        <a:t>2015</a:t>
                      </a:r>
                    </a:p>
                  </a:txBody>
                  <a:tcPr marL="9525" marR="9525" marT="9525" marB="0" anchor="ctr">
                    <a:lnL>
                      <a:noFill/>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2016</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2017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2018</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2019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2020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2021</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2022</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2023</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2024</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2025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c>
                  <a:txBody>
                    <a:bodyPr/>
                    <a:lstStyle/>
                    <a:p>
                      <a:pPr algn="ctr" fontAlgn="ctr"/>
                      <a:r>
                        <a:rPr lang="en-US" sz="1500" b="1" i="0" u="none" strike="noStrike">
                          <a:solidFill>
                            <a:srgbClr val="FFFFFF"/>
                          </a:solidFill>
                          <a:effectLst/>
                          <a:latin typeface="Arial" panose="020B0604020202020204" pitchFamily="34" charset="0"/>
                        </a:rPr>
                        <a:t>2026+</a:t>
                      </a:r>
                    </a:p>
                  </a:txBody>
                  <a:tcPr marL="9525" marR="9525" marT="9525" marB="0" anchor="ctr">
                    <a:lnL w="6350" cap="flat" cmpd="sng" algn="ctr">
                      <a:solidFill>
                        <a:srgbClr val="D0CECE"/>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4546A"/>
                    </a:solidFill>
                  </a:tcPr>
                </a:tc>
              </a:tr>
              <a:tr h="230297">
                <a:tc>
                  <a:txBody>
                    <a:bodyPr/>
                    <a:lstStyle/>
                    <a:p>
                      <a:pPr algn="l" fontAlgn="b"/>
                      <a:r>
                        <a:rPr lang="en-US" sz="1500" b="0" i="0" u="none" strike="noStrike" dirty="0">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r>
              <a:tr h="230297">
                <a:tc gridSpan="12">
                  <a:txBody>
                    <a:bodyPr/>
                    <a:lstStyle/>
                    <a:p>
                      <a:pPr algn="ctr" fontAlgn="b"/>
                      <a:r>
                        <a:rPr lang="en-US" sz="1500" b="1" i="0" u="none" strike="noStrike" dirty="0">
                          <a:solidFill>
                            <a:srgbClr val="FFFFFF"/>
                          </a:solidFill>
                          <a:effectLst/>
                          <a:latin typeface="Arial" panose="020B0604020202020204" pitchFamily="34" charset="0"/>
                        </a:rPr>
                        <a:t>Annual Updates</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ED7D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93554">
                <a:tc>
                  <a:txBody>
                    <a:bodyPr/>
                    <a:lstStyle/>
                    <a:p>
                      <a:pPr algn="ctr" fontAlgn="ctr"/>
                      <a:r>
                        <a:rPr lang="en-US" sz="1500" b="0" i="0" u="none" strike="noStrike">
                          <a:solidFill>
                            <a:srgbClr val="000000"/>
                          </a:solidFill>
                          <a:effectLst/>
                          <a:latin typeface="Arial" panose="020B0604020202020204" pitchFamily="34" charset="0"/>
                        </a:rPr>
                        <a:t>Jan-Jun</a:t>
                      </a:r>
                      <a:br>
                        <a:rPr lang="en-US" sz="1500" b="0" i="0" u="none" strike="noStrike">
                          <a:solidFill>
                            <a:srgbClr val="000000"/>
                          </a:solidFill>
                          <a:effectLst/>
                          <a:latin typeface="Arial" panose="020B0604020202020204" pitchFamily="34" charset="0"/>
                        </a:rPr>
                      </a:br>
                      <a:r>
                        <a:rPr lang="en-US" sz="1500" b="0" i="0" u="none" strike="noStrike">
                          <a:solidFill>
                            <a:srgbClr val="000000"/>
                          </a:solidFill>
                          <a:effectLst/>
                          <a:latin typeface="Arial" panose="020B0604020202020204" pitchFamily="34" charset="0"/>
                        </a:rPr>
                        <a:t>0%</a:t>
                      </a:r>
                      <a:br>
                        <a:rPr lang="en-US" sz="1500" b="0" i="0" u="none" strike="noStrike">
                          <a:solidFill>
                            <a:srgbClr val="000000"/>
                          </a:solidFill>
                          <a:effectLst/>
                          <a:latin typeface="Arial" panose="020B0604020202020204" pitchFamily="34" charset="0"/>
                        </a:rPr>
                      </a:br>
                      <a:r>
                        <a:rPr lang="en-US" sz="1500" b="0" i="0" u="none" strike="noStrike">
                          <a:solidFill>
                            <a:srgbClr val="000000"/>
                          </a:solidFill>
                          <a:effectLst/>
                          <a:latin typeface="Arial" panose="020B0604020202020204" pitchFamily="34" charset="0"/>
                        </a:rPr>
                        <a:t>Jul-Dec</a:t>
                      </a:r>
                      <a:br>
                        <a:rPr lang="en-US" sz="1500" b="0" i="0" u="none" strike="noStrike">
                          <a:solidFill>
                            <a:srgbClr val="000000"/>
                          </a:solidFill>
                          <a:effectLst/>
                          <a:latin typeface="Arial" panose="020B0604020202020204" pitchFamily="34" charset="0"/>
                        </a:rPr>
                      </a:br>
                      <a:r>
                        <a:rPr lang="en-US" sz="1500" b="0" i="0" u="none" strike="noStrike">
                          <a:solidFill>
                            <a:srgbClr val="000000"/>
                          </a:solidFill>
                          <a:effectLst/>
                          <a:latin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dirty="0">
                          <a:solidFill>
                            <a:srgbClr val="000000"/>
                          </a:solidFill>
                          <a:effectLst/>
                          <a:latin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dirty="0">
                          <a:solidFill>
                            <a:srgbClr val="000000"/>
                          </a:solidFill>
                          <a:effectLst/>
                          <a:latin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dirty="0">
                          <a:solidFill>
                            <a:srgbClr val="000000"/>
                          </a:solidFill>
                          <a:effectLst/>
                          <a:latin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dirty="0">
                          <a:solidFill>
                            <a:srgbClr val="000000"/>
                          </a:solidFill>
                          <a:effectLst/>
                          <a:latin typeface="Arial" panose="020B0604020202020204" pitchFamily="34" charset="0"/>
                        </a:rPr>
                        <a:t>0.5%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a:solidFill>
                            <a:srgbClr val="000000"/>
                          </a:solidFill>
                          <a:effectLst/>
                          <a:latin typeface="Arial" panose="020B0604020202020204" pitchFamily="34" charset="0"/>
                        </a:rPr>
                        <a:t>0%</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c>
                  <a:txBody>
                    <a:bodyPr/>
                    <a:lstStyle/>
                    <a:p>
                      <a:pPr algn="ctr" fontAlgn="ctr"/>
                      <a:r>
                        <a:rPr lang="en-US" sz="1500" b="0" i="0" u="none" strike="noStrike" dirty="0">
                          <a:solidFill>
                            <a:srgbClr val="000000"/>
                          </a:solidFill>
                          <a:effectLst/>
                          <a:latin typeface="Arial" panose="020B0604020202020204" pitchFamily="34" charset="0"/>
                        </a:rPr>
                        <a:t>MIPS: .25% </a:t>
                      </a:r>
                      <a:br>
                        <a:rPr lang="en-US" sz="1500" b="0" i="0" u="none" strike="noStrike" dirty="0">
                          <a:solidFill>
                            <a:srgbClr val="000000"/>
                          </a:solidFill>
                          <a:effectLst/>
                          <a:latin typeface="Arial" panose="020B0604020202020204" pitchFamily="34" charset="0"/>
                        </a:rPr>
                      </a:br>
                      <a:r>
                        <a:rPr lang="en-US" sz="1500" b="0" i="0" u="none" strike="noStrike" dirty="0">
                          <a:solidFill>
                            <a:srgbClr val="000000"/>
                          </a:solidFill>
                          <a:effectLst/>
                          <a:latin typeface="Arial" panose="020B0604020202020204" pitchFamily="34" charset="0"/>
                        </a:rPr>
                        <a:t>Qualified APMs: .75%</a:t>
                      </a:r>
                    </a:p>
                  </a:txBody>
                  <a:tcPr marL="9525" marR="9525" marT="9525" marB="0" anchor="ctr">
                    <a:lnL w="6350" cap="flat" cmpd="sng" algn="ctr">
                      <a:solidFill>
                        <a:srgbClr val="D0CECE"/>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4B084"/>
                    </a:solidFill>
                  </a:tcPr>
                </a:tc>
              </a:tr>
              <a:tr h="230297">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dirty="0">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500" b="0" i="0" u="none" strike="noStrike" dirty="0">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a:noFill/>
                    </a:lnB>
                    <a:solidFill>
                      <a:srgbClr val="FFFFFF"/>
                    </a:solidFill>
                  </a:tcPr>
                </a:tc>
              </a:tr>
              <a:tr h="230756">
                <a:tc gridSpan="4">
                  <a:txBody>
                    <a:bodyPr/>
                    <a:lstStyle/>
                    <a:p>
                      <a:pPr algn="ctr" fontAlgn="b"/>
                      <a:r>
                        <a:rPr lang="en-US" sz="1500" b="1" i="0" u="none" strike="noStrike">
                          <a:solidFill>
                            <a:srgbClr val="FFFFFF"/>
                          </a:solidFill>
                          <a:effectLst/>
                          <a:latin typeface="Arial" panose="020B0604020202020204" pitchFamily="34" charset="0"/>
                        </a:rPr>
                        <a:t>PQRS, MU, VBM Max Penalties</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44546A"/>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a:noFill/>
                    </a:lnR>
                    <a:lnT>
                      <a:noFill/>
                    </a:lnT>
                    <a:lnB w="6350" cap="flat" cmpd="sng" algn="ctr">
                      <a:solidFill>
                        <a:srgbClr val="D0CECE"/>
                      </a:solidFill>
                      <a:prstDash val="solid"/>
                      <a:round/>
                      <a:headEnd type="none" w="med" len="med"/>
                      <a:tailEnd type="none" w="med" len="med"/>
                    </a:lnB>
                    <a:solidFill>
                      <a:srgbClr val="FFFFFF"/>
                    </a:solidFill>
                  </a:tcPr>
                </a:tc>
              </a:tr>
              <a:tr h="230297">
                <a:tc>
                  <a:txBody>
                    <a:bodyPr/>
                    <a:lstStyle/>
                    <a:p>
                      <a:pPr algn="ctr" fontAlgn="ctr"/>
                      <a:r>
                        <a:rPr lang="en-US" sz="1500" b="0" i="0" u="none" strike="noStrike">
                          <a:solidFill>
                            <a:srgbClr val="000000"/>
                          </a:solidFill>
                          <a:effectLst/>
                          <a:latin typeface="Arial" panose="020B0604020202020204" pitchFamily="34" charset="0"/>
                        </a:rPr>
                        <a:t>-3.5%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ACB9CA"/>
                    </a:solidFill>
                  </a:tcPr>
                </a:tc>
                <a:tc>
                  <a:txBody>
                    <a:bodyPr/>
                    <a:lstStyle/>
                    <a:p>
                      <a:pPr algn="ctr" fontAlgn="ctr"/>
                      <a:r>
                        <a:rPr lang="en-US" sz="1500" b="0" i="0" u="none" strike="noStrike" dirty="0" smtClean="0">
                          <a:solidFill>
                            <a:srgbClr val="000000"/>
                          </a:solidFill>
                          <a:effectLst/>
                          <a:latin typeface="Arial" panose="020B0604020202020204" pitchFamily="34" charset="0"/>
                        </a:rPr>
                        <a:t>-6</a:t>
                      </a:r>
                      <a:r>
                        <a:rPr lang="en-US" sz="1500" b="0" i="0" u="none" strike="noStrike" dirty="0">
                          <a:solidFill>
                            <a:srgbClr val="000000"/>
                          </a:solidFill>
                          <a:effectLst/>
                          <a:latin typeface="Arial" panose="020B0604020202020204" pitchFamily="34" charset="0"/>
                        </a:rPr>
                        <a:t>%</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ACB9CA"/>
                    </a:solidFill>
                  </a:tcPr>
                </a:tc>
                <a:tc>
                  <a:txBody>
                    <a:bodyPr/>
                    <a:lstStyle/>
                    <a:p>
                      <a:pPr algn="ctr" fontAlgn="ctr"/>
                      <a:r>
                        <a:rPr lang="en-US" sz="1500" b="0" i="0" u="none" strike="noStrike">
                          <a:solidFill>
                            <a:srgbClr val="000000"/>
                          </a:solidFill>
                          <a:effectLst/>
                          <a:latin typeface="Arial" panose="020B0604020202020204" pitchFamily="34" charset="0"/>
                        </a:rPr>
                        <a:t>-9%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ACB9CA"/>
                    </a:solidFill>
                  </a:tcPr>
                </a:tc>
                <a:tc>
                  <a:txBody>
                    <a:bodyPr/>
                    <a:lstStyle/>
                    <a:p>
                      <a:pPr algn="ctr" fontAlgn="ctr"/>
                      <a:r>
                        <a:rPr lang="en-US" sz="1500" b="0" i="0" u="none" strike="noStrike">
                          <a:solidFill>
                            <a:srgbClr val="000000"/>
                          </a:solidFill>
                          <a:effectLst/>
                          <a:latin typeface="Arial" panose="020B0604020202020204" pitchFamily="34" charset="0"/>
                        </a:rPr>
                        <a:t>TBD</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ACB9CA"/>
                    </a:solidFill>
                  </a:tcPr>
                </a:tc>
                <a:tc gridSpan="8">
                  <a:txBody>
                    <a:bodyPr/>
                    <a:lstStyle/>
                    <a:p>
                      <a:pPr algn="ctr" fontAlgn="t"/>
                      <a:r>
                        <a:rPr lang="en-US" sz="1500" b="1" i="0" u="none" strike="noStrike" dirty="0">
                          <a:solidFill>
                            <a:srgbClr val="FFFFFF"/>
                          </a:solidFill>
                          <a:effectLst/>
                          <a:latin typeface="Arial" panose="020B0604020202020204" pitchFamily="34" charset="0"/>
                        </a:rPr>
                        <a:t>PQRS, MU, VBM Measures Incorporated into </a:t>
                      </a:r>
                      <a:r>
                        <a:rPr lang="en-US" sz="1500" b="1" i="0" u="none" strike="noStrike" dirty="0" smtClean="0">
                          <a:solidFill>
                            <a:srgbClr val="FFFFFF"/>
                          </a:solidFill>
                          <a:effectLst/>
                          <a:latin typeface="Arial" panose="020B0604020202020204" pitchFamily="34" charset="0"/>
                        </a:rPr>
                        <a:t>MIPS</a:t>
                      </a:r>
                      <a:endParaRPr lang="en-US" sz="1500" b="1" i="0" u="none" strike="noStrike" dirty="0">
                        <a:solidFill>
                          <a:srgbClr val="FFFFFF"/>
                        </a:solidFill>
                        <a:effectLst/>
                        <a:latin typeface="Arial" panose="020B0604020202020204" pitchFamily="34" charset="0"/>
                      </a:endParaRPr>
                    </a:p>
                  </a:txBody>
                  <a:tcPr marL="9525" marR="9525" marT="9525" marB="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CB9C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0297">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dirty="0">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FFFF"/>
                    </a:solidFill>
                  </a:tcPr>
                </a:tc>
              </a:tr>
              <a:tr h="230297">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gridSpan="8">
                  <a:txBody>
                    <a:bodyPr/>
                    <a:lstStyle/>
                    <a:p>
                      <a:pPr algn="ctr" fontAlgn="ctr"/>
                      <a:r>
                        <a:rPr lang="en-US" sz="1500" b="1" i="0" u="none" strike="noStrike">
                          <a:solidFill>
                            <a:srgbClr val="FFFFFF"/>
                          </a:solidFill>
                          <a:effectLst/>
                          <a:latin typeface="Arial" panose="020B0604020202020204" pitchFamily="34" charset="0"/>
                        </a:rPr>
                        <a:t>MIPS Baseline Payment Adjustment</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AEAAAA"/>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5482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0756">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4%</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 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 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dirty="0">
                          <a:solidFill>
                            <a:srgbClr val="000000"/>
                          </a:solidFill>
                          <a:effectLst/>
                          <a:latin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 9%</a:t>
                      </a:r>
                    </a:p>
                  </a:txBody>
                  <a:tcPr marL="9525" marR="9525" marT="9525" marB="0" anchor="ctr">
                    <a:lnL w="6350" cap="flat" cmpd="sng" algn="ctr">
                      <a:solidFill>
                        <a:srgbClr val="D0CECE"/>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r>
              <a:tr h="230297">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gridSpan="8">
                  <a:txBody>
                    <a:bodyPr/>
                    <a:lstStyle/>
                    <a:p>
                      <a:pPr algn="ctr" fontAlgn="ctr"/>
                      <a:r>
                        <a:rPr lang="en-US" sz="1500" b="1" i="0" u="none" strike="noStrike" dirty="0">
                          <a:solidFill>
                            <a:srgbClr val="FFFFFF"/>
                          </a:solidFill>
                          <a:effectLst/>
                          <a:latin typeface="Arial" panose="020B0604020202020204" pitchFamily="34" charset="0"/>
                        </a:rPr>
                        <a:t>MIPS Maximum Possible Payment Adjustment</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5482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0297">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12%</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15%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21%</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dirty="0">
                          <a:solidFill>
                            <a:srgbClr val="000000"/>
                          </a:solidFill>
                          <a:effectLst/>
                          <a:latin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dirty="0">
                          <a:solidFill>
                            <a:srgbClr val="000000"/>
                          </a:solidFill>
                          <a:effectLst/>
                          <a:latin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a:txBody>
                    <a:bodyPr/>
                    <a:lstStyle/>
                    <a:p>
                      <a:pPr algn="ctr" fontAlgn="ctr"/>
                      <a:r>
                        <a:rPr lang="en-US" sz="1500" b="0" i="0" u="none" strike="noStrike">
                          <a:solidFill>
                            <a:srgbClr val="000000"/>
                          </a:solidFill>
                          <a:effectLst/>
                          <a:latin typeface="Arial" panose="020B0604020202020204" pitchFamily="34" charset="0"/>
                        </a:rPr>
                        <a:t>27%</a:t>
                      </a:r>
                    </a:p>
                  </a:txBody>
                  <a:tcPr marL="9525" marR="9525" marT="9525" marB="0" anchor="ctr">
                    <a:lnL w="6350" cap="flat" cmpd="sng" algn="ctr">
                      <a:solidFill>
                        <a:srgbClr val="D0CECE"/>
                      </a:solidFill>
                      <a:prstDash val="solid"/>
                      <a:round/>
                      <a:headEnd type="none" w="med" len="med"/>
                      <a:tailEnd type="none" w="med" len="med"/>
                    </a:lnL>
                    <a:lnR>
                      <a:noFill/>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r>
              <a:tr h="230756">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gridSpan="6">
                  <a:txBody>
                    <a:bodyPr/>
                    <a:lstStyle/>
                    <a:p>
                      <a:pPr algn="ctr" fontAlgn="ctr"/>
                      <a:r>
                        <a:rPr lang="en-US" sz="1500" b="1" i="0" u="none" strike="noStrike" dirty="0">
                          <a:solidFill>
                            <a:srgbClr val="FFFFFF"/>
                          </a:solidFill>
                          <a:effectLst/>
                          <a:latin typeface="Arial" panose="020B0604020202020204" pitchFamily="34" charset="0"/>
                        </a:rPr>
                        <a:t>MIPS Exceptional Performance Adjustment</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5482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500" b="0" i="0" u="none" strike="noStrike">
                          <a:solidFill>
                            <a:srgbClr val="FFFFFF"/>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FFFF"/>
                    </a:solidFill>
                  </a:tcPr>
                </a:tc>
                <a:tc>
                  <a:txBody>
                    <a:bodyPr/>
                    <a:lstStyle/>
                    <a:p>
                      <a:pPr algn="l" fontAlgn="ctr"/>
                      <a:r>
                        <a:rPr lang="en-US" sz="1500" b="0" i="0" u="none" strike="noStrike">
                          <a:solidFill>
                            <a:srgbClr val="FFFFFF"/>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r>
              <a:tr h="451383">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gridSpan="6">
                  <a:txBody>
                    <a:bodyPr/>
                    <a:lstStyle/>
                    <a:p>
                      <a:pPr algn="ctr" fontAlgn="ctr"/>
                      <a:r>
                        <a:rPr lang="en-US" sz="1500" b="0" i="0" u="none" strike="noStrike" dirty="0">
                          <a:solidFill>
                            <a:srgbClr val="000000"/>
                          </a:solidFill>
                          <a:effectLst/>
                          <a:latin typeface="Arial" panose="020B0604020202020204" pitchFamily="34" charset="0"/>
                        </a:rPr>
                        <a:t>$500 Million Provided Annually by HHS</a:t>
                      </a:r>
                      <a:br>
                        <a:rPr lang="en-US" sz="1500" b="0" i="0" u="none" strike="noStrike" dirty="0">
                          <a:solidFill>
                            <a:srgbClr val="000000"/>
                          </a:solidFill>
                          <a:effectLst/>
                          <a:latin typeface="Arial" panose="020B0604020202020204" pitchFamily="34" charset="0"/>
                        </a:rPr>
                      </a:br>
                      <a:r>
                        <a:rPr lang="en-US" sz="1500" b="0" i="1" u="none" strike="noStrike" dirty="0">
                          <a:solidFill>
                            <a:srgbClr val="000000"/>
                          </a:solidFill>
                          <a:effectLst/>
                          <a:latin typeface="Arial" panose="020B0604020202020204" pitchFamily="34" charset="0"/>
                        </a:rPr>
                        <a:t>Not to Exceed 10%</a:t>
                      </a:r>
                      <a:endParaRPr lang="en-US" sz="15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A9D08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r>
              <a:tr h="230297">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AEAAAA"/>
                      </a:solidFill>
                      <a:prstDash val="solid"/>
                      <a:round/>
                      <a:headEnd type="none" w="med" len="med"/>
                      <a:tailEnd type="none" w="med" len="med"/>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AEAAAA"/>
                      </a:solidFill>
                      <a:prstDash val="solid"/>
                      <a:round/>
                      <a:headEnd type="none" w="med" len="med"/>
                      <a:tailEnd type="none" w="med" len="med"/>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AEAAAA"/>
                      </a:solidFill>
                      <a:prstDash val="solid"/>
                      <a:round/>
                      <a:headEnd type="none" w="med" len="med"/>
                      <a:tailEnd type="none" w="med" len="med"/>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AEAAAA"/>
                      </a:solidFill>
                      <a:prstDash val="solid"/>
                      <a:round/>
                      <a:headEnd type="none" w="med" len="med"/>
                      <a:tailEnd type="none" w="med" len="med"/>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AEAAAA"/>
                      </a:solidFill>
                      <a:prstDash val="solid"/>
                      <a:round/>
                      <a:headEnd type="none" w="med" len="med"/>
                      <a:tailEnd type="none" w="med" len="med"/>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AEAAAA"/>
                      </a:solidFill>
                      <a:prstDash val="solid"/>
                      <a:round/>
                      <a:headEnd type="none" w="med" len="med"/>
                      <a:tailEnd type="none" w="med" len="med"/>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FFFFFF"/>
                    </a:solidFill>
                  </a:tcPr>
                </a:tc>
              </a:tr>
              <a:tr h="451383">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gridSpan="6">
                  <a:txBody>
                    <a:bodyPr/>
                    <a:lstStyle/>
                    <a:p>
                      <a:pPr algn="ctr" fontAlgn="ctr"/>
                      <a:r>
                        <a:rPr lang="en-US" sz="1500" b="1" i="0" u="none" strike="noStrike" dirty="0">
                          <a:solidFill>
                            <a:srgbClr val="FFFFFF"/>
                          </a:solidFill>
                          <a:effectLst/>
                          <a:latin typeface="Arial" panose="020B0604020202020204" pitchFamily="34" charset="0"/>
                        </a:rPr>
                        <a:t>APM Bonus Payment</a:t>
                      </a:r>
                      <a:br>
                        <a:rPr lang="en-US" sz="1500" b="1" i="0" u="none" strike="noStrike" dirty="0">
                          <a:solidFill>
                            <a:srgbClr val="FFFFFF"/>
                          </a:solidFill>
                          <a:effectLst/>
                          <a:latin typeface="Arial" panose="020B0604020202020204" pitchFamily="34" charset="0"/>
                        </a:rPr>
                      </a:br>
                      <a:r>
                        <a:rPr lang="en-US" sz="1500" b="1" i="1" u="none" strike="noStrike" dirty="0">
                          <a:solidFill>
                            <a:srgbClr val="FFFFFF"/>
                          </a:solidFill>
                          <a:effectLst/>
                          <a:latin typeface="Arial" panose="020B0604020202020204" pitchFamily="34" charset="0"/>
                        </a:rPr>
                        <a:t>APM Participants Excluded from MIPS</a:t>
                      </a:r>
                      <a:endParaRPr lang="en-US" sz="1500" b="1" i="0" u="none" strike="noStrike" dirty="0">
                        <a:solidFill>
                          <a:srgbClr val="FFFFFF"/>
                        </a:solidFill>
                        <a:effectLst/>
                        <a:latin typeface="Arial" panose="020B0604020202020204" pitchFamily="34" charset="0"/>
                      </a:endParaRP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AEAAAA"/>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a:noFill/>
                    </a:lnR>
                    <a:lnT>
                      <a:noFill/>
                    </a:lnT>
                    <a:lnB>
                      <a:noFill/>
                    </a:lnB>
                    <a:solidFill>
                      <a:srgbClr val="FFFFFF"/>
                    </a:solidFill>
                  </a:tcPr>
                </a:tc>
              </a:tr>
              <a:tr h="230297">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a:noFill/>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l" fontAlgn="b"/>
                      <a:r>
                        <a:rPr lang="en-US" sz="15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5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solidFill>
                      <a:srgbClr val="FFD966"/>
                    </a:solidFill>
                  </a:tcPr>
                </a:tc>
                <a:tc>
                  <a:txBody>
                    <a:bodyPr/>
                    <a:lstStyle/>
                    <a:p>
                      <a:pPr algn="ctr" fontAlgn="ctr"/>
                      <a:r>
                        <a:rPr lang="en-US" sz="15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D966"/>
                    </a:solidFill>
                  </a:tcPr>
                </a:tc>
                <a:tc>
                  <a:txBody>
                    <a:bodyPr/>
                    <a:lstStyle/>
                    <a:p>
                      <a:pPr algn="ctr" fontAlgn="ctr"/>
                      <a:r>
                        <a:rPr lang="en-US" sz="15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D966"/>
                    </a:solidFill>
                  </a:tcPr>
                </a:tc>
                <a:tc>
                  <a:txBody>
                    <a:bodyPr/>
                    <a:lstStyle/>
                    <a:p>
                      <a:pPr algn="ctr" fontAlgn="ctr"/>
                      <a:r>
                        <a:rPr lang="en-US" sz="15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D966"/>
                    </a:solidFill>
                  </a:tcPr>
                </a:tc>
                <a:tc>
                  <a:txBody>
                    <a:bodyPr/>
                    <a:lstStyle/>
                    <a:p>
                      <a:pPr algn="ctr" fontAlgn="ctr"/>
                      <a:r>
                        <a:rPr lang="en-US" sz="1500" b="0" i="0" u="none" strike="noStrike">
                          <a:solidFill>
                            <a:srgbClr val="000000"/>
                          </a:solidFill>
                          <a:effectLst/>
                          <a:latin typeface="Arial" panose="020B0604020202020204" pitchFamily="34" charset="0"/>
                        </a:rPr>
                        <a:t>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D966"/>
                    </a:solidFill>
                  </a:tcPr>
                </a:tc>
                <a:tc>
                  <a:txBody>
                    <a:bodyPr/>
                    <a:lstStyle/>
                    <a:p>
                      <a:pPr algn="ctr" fontAlgn="ctr"/>
                      <a:r>
                        <a:rPr lang="en-US" sz="1500" b="0" i="0" u="none" strike="noStrike" dirty="0">
                          <a:solidFill>
                            <a:srgbClr val="000000"/>
                          </a:solidFill>
                          <a:effectLst/>
                          <a:latin typeface="Arial" panose="020B0604020202020204" pitchFamily="34" charset="0"/>
                        </a:rPr>
                        <a:t>5%</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a:noFill/>
                    </a:lnB>
                    <a:solidFill>
                      <a:srgbClr val="FFD966"/>
                    </a:solidFill>
                  </a:tcPr>
                </a:tc>
                <a:tc>
                  <a:txBody>
                    <a:bodyPr/>
                    <a:lstStyle/>
                    <a:p>
                      <a:pPr algn="ctr" fontAlgn="ctr"/>
                      <a:r>
                        <a:rPr lang="en-US" sz="1500" b="0" i="0" u="none" strike="noStrike" dirty="0">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a:noFill/>
                    </a:lnT>
                    <a:lnB>
                      <a:noFill/>
                    </a:lnB>
                    <a:solidFill>
                      <a:srgbClr val="FFFFFF"/>
                    </a:solidFill>
                  </a:tcPr>
                </a:tc>
                <a:tc>
                  <a:txBody>
                    <a:bodyPr/>
                    <a:lstStyle/>
                    <a:p>
                      <a:pPr algn="ctr" fontAlgn="ctr"/>
                      <a:r>
                        <a:rPr lang="en-US" sz="1500" b="0" i="0" u="none" strike="noStrike" dirty="0">
                          <a:solidFill>
                            <a:srgbClr val="000000"/>
                          </a:solidFill>
                          <a:effectLst/>
                          <a:latin typeface="Arial" panose="020B0604020202020204" pitchFamily="34" charset="0"/>
                        </a:rPr>
                        <a:t> </a:t>
                      </a:r>
                    </a:p>
                  </a:txBody>
                  <a:tcPr marL="9525" marR="9525" marT="9525" marB="0" anchor="ctr">
                    <a:lnL w="6350" cap="flat" cmpd="sng" algn="ctr">
                      <a:solidFill>
                        <a:srgbClr val="D0CECE"/>
                      </a:solidFill>
                      <a:prstDash val="solid"/>
                      <a:round/>
                      <a:headEnd type="none" w="med" len="med"/>
                      <a:tailEnd type="none" w="med" len="med"/>
                    </a:lnL>
                    <a:lnR>
                      <a:noFill/>
                    </a:lnR>
                    <a:lnT>
                      <a:noFill/>
                    </a:lnT>
                    <a:lnB>
                      <a:noFill/>
                    </a:lnB>
                    <a:solidFill>
                      <a:srgbClr val="FFFFFF"/>
                    </a:solidFill>
                  </a:tcPr>
                </a:tc>
              </a:tr>
            </a:tbl>
          </a:graphicData>
        </a:graphic>
      </p:graphicFrame>
      <p:sp>
        <p:nvSpPr>
          <p:cNvPr id="6" name="TextBox 5"/>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latin typeface="Arial" panose="020B0604020202020204" pitchFamily="34" charset="0"/>
                <a:cs typeface="Arial" panose="020B0604020202020204" pitchFamily="34" charset="0"/>
              </a:rPr>
              <a:t>Confidential: This </a:t>
            </a:r>
            <a:r>
              <a:rPr lang="en-US" sz="1000" i="1" dirty="0">
                <a:solidFill>
                  <a:prstClr val="black"/>
                </a:solidFill>
                <a:cs typeface="Arial" panose="020B0604020202020204" pitchFamily="34" charset="0"/>
              </a:rPr>
              <a:t>material</a:t>
            </a:r>
            <a:r>
              <a:rPr lang="en-US" sz="1000" i="1" dirty="0">
                <a:solidFill>
                  <a:prstClr val="black"/>
                </a:solidFill>
                <a:latin typeface="Arial" panose="020B0604020202020204" pitchFamily="34" charset="0"/>
                <a:cs typeface="Arial" panose="020B0604020202020204" pitchFamily="34" charset="0"/>
              </a:rPr>
              <a:t> is intended solely for informational purposes </a:t>
            </a:r>
          </a:p>
        </p:txBody>
      </p:sp>
      <p:sp>
        <p:nvSpPr>
          <p:cNvPr id="7" name="TextBox 6"/>
          <p:cNvSpPr txBox="1"/>
          <p:nvPr/>
        </p:nvSpPr>
        <p:spPr>
          <a:xfrm>
            <a:off x="5384800" y="6619009"/>
            <a:ext cx="5181600" cy="153988"/>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spAutoFit/>
          </a:bodyPr>
          <a:lstStyle>
            <a:defPPr>
              <a:defRPr lang="en-US"/>
            </a:defPPr>
            <a:lvl1pPr>
              <a:defRPr sz="1000" b="0" i="1" u="none"/>
            </a:lvl1pPr>
          </a:lstStyle>
          <a:p>
            <a:pPr>
              <a:defRPr/>
            </a:pPr>
            <a:r>
              <a:rPr lang="en-US" dirty="0">
                <a:solidFill>
                  <a:prstClr val="black"/>
                </a:solidFill>
                <a:cs typeface="Arial" panose="020B0604020202020204" pitchFamily="34" charset="0"/>
              </a:rPr>
              <a:t>Source: </a:t>
            </a:r>
            <a:r>
              <a:rPr lang="en-US" dirty="0" smtClean="0">
                <a:solidFill>
                  <a:prstClr val="black"/>
                </a:solidFill>
                <a:cs typeface="Arial" panose="020B0604020202020204" pitchFamily="34" charset="0"/>
              </a:rPr>
              <a:t>The Health Management Academy</a:t>
            </a:r>
            <a:endParaRPr lang="en-US" dirty="0">
              <a:solidFill>
                <a:prstClr val="black"/>
              </a:solidFill>
              <a:cs typeface="Arial" panose="020B0604020202020204" pitchFamily="34" charset="0"/>
            </a:endParaRPr>
          </a:p>
        </p:txBody>
      </p:sp>
    </p:spTree>
    <p:extLst>
      <p:ext uri="{BB962C8B-B14F-4D97-AF65-F5344CB8AC3E}">
        <p14:creationId xmlns:p14="http://schemas.microsoft.com/office/powerpoint/2010/main" val="3340616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The APM Track Provides Greater Financial Opportunity</a:t>
            </a:r>
            <a:endParaRPr lang="en-US" sz="3000" dirty="0"/>
          </a:p>
        </p:txBody>
      </p:sp>
      <p:sp>
        <p:nvSpPr>
          <p:cNvPr id="6" name="Rounded Rectangular Callout 5"/>
          <p:cNvSpPr/>
          <p:nvPr/>
        </p:nvSpPr>
        <p:spPr>
          <a:xfrm>
            <a:off x="7904341" y="1282289"/>
            <a:ext cx="1857846" cy="1081822"/>
          </a:xfrm>
          <a:prstGeom prst="wedgeRoundRectCallout">
            <a:avLst>
              <a:gd name="adj1" fmla="val -57942"/>
              <a:gd name="adj2" fmla="val 125513"/>
              <a:gd name="adj3" fmla="val 16667"/>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prstClr val="white"/>
                </a:solidFill>
                <a:latin typeface="Arial" panose="020B0604020202020204" pitchFamily="34" charset="0"/>
                <a:cs typeface="Arial" panose="020B0604020202020204" pitchFamily="34" charset="0"/>
              </a:rPr>
              <a:t>.75% annual increase for APMs, .25% annual increase for non-APMs, 2026+</a:t>
            </a:r>
          </a:p>
        </p:txBody>
      </p:sp>
      <p:sp>
        <p:nvSpPr>
          <p:cNvPr id="8" name="Rounded Rectangular Callout 7"/>
          <p:cNvSpPr/>
          <p:nvPr/>
        </p:nvSpPr>
        <p:spPr>
          <a:xfrm>
            <a:off x="2818221" y="2099255"/>
            <a:ext cx="1843931" cy="787819"/>
          </a:xfrm>
          <a:prstGeom prst="wedgeRoundRectCallout">
            <a:avLst>
              <a:gd name="adj1" fmla="val 5638"/>
              <a:gd name="adj2" fmla="val 65625"/>
              <a:gd name="adj3" fmla="val 16667"/>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prstClr val="white"/>
                </a:solidFill>
                <a:latin typeface="Arial" panose="020B0604020202020204" pitchFamily="34" charset="0"/>
                <a:cs typeface="Arial" panose="020B0604020202020204" pitchFamily="34" charset="0"/>
              </a:rPr>
              <a:t>5% annual lump sum for APM clinicians, 2019-2024</a:t>
            </a:r>
          </a:p>
        </p:txBody>
      </p:sp>
      <p:sp>
        <p:nvSpPr>
          <p:cNvPr id="9" name="Rounded Rectangular Callout 8"/>
          <p:cNvSpPr/>
          <p:nvPr/>
        </p:nvSpPr>
        <p:spPr>
          <a:xfrm>
            <a:off x="832077" y="3309870"/>
            <a:ext cx="1344453" cy="838822"/>
          </a:xfrm>
          <a:prstGeom prst="wedgeRoundRectCallou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prstClr val="white"/>
                </a:solidFill>
                <a:latin typeface="Arial" panose="020B0604020202020204" pitchFamily="34" charset="0"/>
                <a:cs typeface="Arial" panose="020B0604020202020204" pitchFamily="34" charset="0"/>
              </a:rPr>
              <a:t>.5% annual update, 2016-2019 </a:t>
            </a:r>
          </a:p>
        </p:txBody>
      </p:sp>
      <p:graphicFrame>
        <p:nvGraphicFramePr>
          <p:cNvPr id="11" name="Content Placeholder 10"/>
          <p:cNvGraphicFramePr>
            <a:graphicFrameLocks noGrp="1"/>
          </p:cNvGraphicFramePr>
          <p:nvPr>
            <p:ph idx="1"/>
            <p:extLst/>
          </p:nvPr>
        </p:nvGraphicFramePr>
        <p:xfrm>
          <a:off x="257175" y="1519084"/>
          <a:ext cx="11934825" cy="489157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1230470" y="4059381"/>
            <a:ext cx="851339" cy="1200329"/>
          </a:xfrm>
          <a:prstGeom prst="rect">
            <a:avLst/>
          </a:prstGeom>
          <a:noFill/>
        </p:spPr>
        <p:txBody>
          <a:bodyPr wrap="square" lIns="0" tIns="0" rIns="0" bIns="0" rtlCol="0">
            <a:spAutoFit/>
          </a:bodyPr>
          <a:lstStyle/>
          <a:p>
            <a:pPr algn="ctr"/>
            <a:r>
              <a:rPr lang="en-US" sz="1300" b="1" i="1" dirty="0">
                <a:solidFill>
                  <a:prstClr val="black">
                    <a:lumMod val="75000"/>
                    <a:lumOff val="25000"/>
                  </a:prstClr>
                </a:solidFill>
                <a:latin typeface="Arial" panose="020B0604020202020204" pitchFamily="34" charset="0"/>
                <a:cs typeface="Arial" panose="020B0604020202020204" pitchFamily="34" charset="0"/>
              </a:rPr>
              <a:t>Assumes MIPS clinicians perform at the 50</a:t>
            </a:r>
            <a:r>
              <a:rPr lang="en-US" sz="1300" b="1" i="1" baseline="30000" dirty="0">
                <a:solidFill>
                  <a:prstClr val="black">
                    <a:lumMod val="75000"/>
                    <a:lumOff val="25000"/>
                  </a:prstClr>
                </a:solidFill>
                <a:latin typeface="Arial" panose="020B0604020202020204" pitchFamily="34" charset="0"/>
                <a:cs typeface="Arial" panose="020B0604020202020204" pitchFamily="34" charset="0"/>
              </a:rPr>
              <a:t>th</a:t>
            </a:r>
            <a:r>
              <a:rPr lang="en-US" sz="1300" b="1" i="1" dirty="0">
                <a:solidFill>
                  <a:prstClr val="black">
                    <a:lumMod val="75000"/>
                    <a:lumOff val="25000"/>
                  </a:prstClr>
                </a:solidFill>
                <a:latin typeface="Arial" panose="020B0604020202020204" pitchFamily="34" charset="0"/>
                <a:cs typeface="Arial" panose="020B0604020202020204" pitchFamily="34" charset="0"/>
              </a:rPr>
              <a:t> Percentile </a:t>
            </a:r>
          </a:p>
        </p:txBody>
      </p:sp>
      <p:sp>
        <p:nvSpPr>
          <p:cNvPr id="13" name="TextBox 12"/>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cs typeface="Arial" panose="020B0604020202020204" pitchFamily="34" charset="0"/>
              </a:rPr>
              <a:t>Confidential: This material is intended solely for informational purposes </a:t>
            </a:r>
          </a:p>
        </p:txBody>
      </p:sp>
      <p:sp>
        <p:nvSpPr>
          <p:cNvPr id="14" name="TextBox 13"/>
          <p:cNvSpPr txBox="1"/>
          <p:nvPr/>
        </p:nvSpPr>
        <p:spPr>
          <a:xfrm>
            <a:off x="5384800" y="6619009"/>
            <a:ext cx="5181600" cy="153988"/>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spAutoFit/>
          </a:bodyPr>
          <a:lstStyle>
            <a:defPPr>
              <a:defRPr lang="en-US"/>
            </a:defPPr>
            <a:lvl1pPr>
              <a:defRPr sz="1000" b="0" i="1" u="none"/>
            </a:lvl1pPr>
          </a:lstStyle>
          <a:p>
            <a:pPr>
              <a:defRPr/>
            </a:pPr>
            <a:r>
              <a:rPr lang="en-US" dirty="0">
                <a:solidFill>
                  <a:prstClr val="black"/>
                </a:solidFill>
                <a:cs typeface="Arial" panose="020B0604020202020204" pitchFamily="34" charset="0"/>
              </a:rPr>
              <a:t>Source: </a:t>
            </a:r>
            <a:r>
              <a:rPr lang="en-US" dirty="0" smtClean="0">
                <a:solidFill>
                  <a:prstClr val="black"/>
                </a:solidFill>
                <a:cs typeface="Arial" panose="020B0604020202020204" pitchFamily="34" charset="0"/>
              </a:rPr>
              <a:t>The Health Management Academy</a:t>
            </a:r>
            <a:endParaRPr lang="en-US" dirty="0">
              <a:solidFill>
                <a:prstClr val="black"/>
              </a:solidFill>
              <a:cs typeface="Arial" panose="020B0604020202020204" pitchFamily="34" charset="0"/>
            </a:endParaRPr>
          </a:p>
        </p:txBody>
      </p:sp>
    </p:spTree>
    <p:extLst>
      <p:ext uri="{BB962C8B-B14F-4D97-AF65-F5344CB8AC3E}">
        <p14:creationId xmlns:p14="http://schemas.microsoft.com/office/powerpoint/2010/main" val="3862142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t>MACRA Implementation Issues</a:t>
            </a:r>
            <a:endParaRPr lang="en-US" sz="3000" dirty="0"/>
          </a:p>
        </p:txBody>
      </p:sp>
      <p:sp>
        <p:nvSpPr>
          <p:cNvPr id="3" name="Text Placeholder 2"/>
          <p:cNvSpPr>
            <a:spLocks noGrp="1"/>
          </p:cNvSpPr>
          <p:nvPr>
            <p:ph type="body" idx="1"/>
          </p:nvPr>
        </p:nvSpPr>
        <p:spPr/>
        <p:txBody>
          <a:bodyPr>
            <a:normAutofit/>
          </a:bodyPr>
          <a:lstStyle/>
          <a:p>
            <a:r>
              <a:rPr lang="en-US" sz="2200" b="1" dirty="0" smtClean="0"/>
              <a:t>MIPS Track</a:t>
            </a:r>
            <a:endParaRPr lang="en-US" sz="2200" b="1" dirty="0"/>
          </a:p>
        </p:txBody>
      </p:sp>
      <p:sp>
        <p:nvSpPr>
          <p:cNvPr id="4" name="Content Placeholder 3"/>
          <p:cNvSpPr>
            <a:spLocks noGrp="1"/>
          </p:cNvSpPr>
          <p:nvPr>
            <p:ph sz="half" idx="2"/>
          </p:nvPr>
        </p:nvSpPr>
        <p:spPr/>
        <p:txBody>
          <a:bodyPr/>
          <a:lstStyle/>
          <a:p>
            <a:r>
              <a:rPr lang="en-US" sz="2000" b="0" dirty="0" smtClean="0"/>
              <a:t>Performance measures largely </a:t>
            </a:r>
            <a:r>
              <a:rPr lang="en-US" sz="2000" b="0" dirty="0"/>
              <a:t>not reliable at the individual level – most are indistinguishable from </a:t>
            </a:r>
            <a:r>
              <a:rPr lang="en-US" sz="2000" b="0" dirty="0" smtClean="0"/>
              <a:t>average</a:t>
            </a:r>
          </a:p>
          <a:p>
            <a:pPr marL="0" indent="0">
              <a:buNone/>
            </a:pPr>
            <a:endParaRPr lang="en-US" sz="2000" b="0" dirty="0" smtClean="0"/>
          </a:p>
          <a:p>
            <a:r>
              <a:rPr lang="en-US" sz="2000" b="0" dirty="0"/>
              <a:t>Structural issues with performance measures – most measure process, not outcomes and are already complex and burdensome to </a:t>
            </a:r>
            <a:r>
              <a:rPr lang="en-US" sz="2000" b="0" dirty="0" smtClean="0"/>
              <a:t>providers</a:t>
            </a:r>
          </a:p>
          <a:p>
            <a:pPr marL="0" indent="0">
              <a:buNone/>
            </a:pPr>
            <a:endParaRPr lang="en-US" sz="2000" b="0" dirty="0"/>
          </a:p>
          <a:p>
            <a:endParaRPr lang="en-US" b="0" dirty="0"/>
          </a:p>
        </p:txBody>
      </p:sp>
      <p:sp>
        <p:nvSpPr>
          <p:cNvPr id="5" name="Text Placeholder 4"/>
          <p:cNvSpPr>
            <a:spLocks noGrp="1"/>
          </p:cNvSpPr>
          <p:nvPr>
            <p:ph type="body" sz="quarter" idx="3"/>
          </p:nvPr>
        </p:nvSpPr>
        <p:spPr/>
        <p:txBody>
          <a:bodyPr>
            <a:normAutofit/>
          </a:bodyPr>
          <a:lstStyle/>
          <a:p>
            <a:r>
              <a:rPr lang="en-US" sz="2200" b="1" dirty="0" smtClean="0"/>
              <a:t>Advanced APM Track</a:t>
            </a:r>
            <a:endParaRPr lang="en-US" sz="2200" b="1" dirty="0"/>
          </a:p>
        </p:txBody>
      </p:sp>
      <p:sp>
        <p:nvSpPr>
          <p:cNvPr id="6" name="Content Placeholder 5"/>
          <p:cNvSpPr>
            <a:spLocks noGrp="1"/>
          </p:cNvSpPr>
          <p:nvPr>
            <p:ph sz="quarter" idx="4"/>
          </p:nvPr>
        </p:nvSpPr>
        <p:spPr/>
        <p:txBody>
          <a:bodyPr/>
          <a:lstStyle/>
          <a:p>
            <a:r>
              <a:rPr lang="en-US" sz="2000" b="0" dirty="0" smtClean="0"/>
              <a:t>Potentially contradictory incentive structure</a:t>
            </a:r>
          </a:p>
          <a:p>
            <a:pPr marL="0" indent="0">
              <a:buNone/>
            </a:pPr>
            <a:endParaRPr lang="en-US" sz="1000" b="0" dirty="0" smtClean="0"/>
          </a:p>
          <a:p>
            <a:r>
              <a:rPr lang="en-US" sz="2000" b="0" dirty="0" smtClean="0"/>
              <a:t>Complexities with attributing clinicians and beneficiaries—and their spending—to APMs</a:t>
            </a:r>
          </a:p>
        </p:txBody>
      </p:sp>
      <p:sp>
        <p:nvSpPr>
          <p:cNvPr id="7" name="Slide Number Placeholder 6"/>
          <p:cNvSpPr>
            <a:spLocks noGrp="1"/>
          </p:cNvSpPr>
          <p:nvPr>
            <p:ph type="sldNum" sz="quarter" idx="10"/>
          </p:nvPr>
        </p:nvSpPr>
        <p:spPr/>
        <p:txBody>
          <a:bodyPr/>
          <a:lstStyle/>
          <a:p>
            <a:fld id="{E51B9ED8-465E-46C7-943A-582261C8D822}" type="slidenum">
              <a:rPr lang="en-US" smtClean="0"/>
              <a:pPr/>
              <a:t>15</a:t>
            </a:fld>
            <a:endParaRPr lang="en-US" dirty="0"/>
          </a:p>
        </p:txBody>
      </p:sp>
      <p:sp>
        <p:nvSpPr>
          <p:cNvPr id="8" name="TextBox 7"/>
          <p:cNvSpPr txBox="1"/>
          <p:nvPr/>
        </p:nvSpPr>
        <p:spPr>
          <a:xfrm>
            <a:off x="696191" y="6619009"/>
            <a:ext cx="9050482"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a:t>
            </a:r>
            <a:r>
              <a:rPr lang="en-US" sz="1000" i="1" dirty="0" smtClean="0">
                <a:solidFill>
                  <a:prstClr val="black"/>
                </a:solidFill>
              </a:rPr>
              <a:t>purposes </a:t>
            </a:r>
            <a:endParaRPr lang="en-US" sz="1000" i="1" dirty="0">
              <a:solidFill>
                <a:prstClr val="black"/>
              </a:solidFill>
            </a:endParaRPr>
          </a:p>
        </p:txBody>
      </p:sp>
    </p:spTree>
    <p:extLst>
      <p:ext uri="{BB962C8B-B14F-4D97-AF65-F5344CB8AC3E}">
        <p14:creationId xmlns:p14="http://schemas.microsoft.com/office/powerpoint/2010/main" val="3061879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Implementation Considerations for Health Systems</a:t>
            </a:r>
            <a:endParaRPr lang="en-US" sz="3000" b="1" dirty="0"/>
          </a:p>
        </p:txBody>
      </p:sp>
      <p:sp>
        <p:nvSpPr>
          <p:cNvPr id="3" name="Content Placeholder 2"/>
          <p:cNvSpPr>
            <a:spLocks noGrp="1"/>
          </p:cNvSpPr>
          <p:nvPr>
            <p:ph idx="1"/>
          </p:nvPr>
        </p:nvSpPr>
        <p:spPr/>
        <p:txBody>
          <a:bodyPr/>
          <a:lstStyle/>
          <a:p>
            <a:r>
              <a:rPr lang="en-US" dirty="0" smtClean="0"/>
              <a:t>Employed/affiliated physicians will be looking to health systems to set them up for success under MACRA</a:t>
            </a:r>
          </a:p>
          <a:p>
            <a:endParaRPr lang="en-US" dirty="0" smtClean="0"/>
          </a:p>
          <a:p>
            <a:r>
              <a:rPr lang="en-US" dirty="0" smtClean="0"/>
              <a:t>Movement towards physician </a:t>
            </a:r>
            <a:r>
              <a:rPr lang="en-US" dirty="0" err="1" smtClean="0"/>
              <a:t>tiering</a:t>
            </a:r>
            <a:endParaRPr lang="en-US" dirty="0"/>
          </a:p>
          <a:p>
            <a:pPr lvl="1"/>
            <a:r>
              <a:rPr lang="en-US" dirty="0" smtClean="0"/>
              <a:t>Tough conversations around quality-based compensation</a:t>
            </a:r>
          </a:p>
          <a:p>
            <a:pPr lvl="1"/>
            <a:r>
              <a:rPr lang="en-US" dirty="0"/>
              <a:t>High variability between different </a:t>
            </a:r>
            <a:r>
              <a:rPr lang="en-US" dirty="0" smtClean="0"/>
              <a:t>specialties</a:t>
            </a:r>
          </a:p>
          <a:p>
            <a:pPr lvl="1"/>
            <a:endParaRPr lang="en-US" dirty="0"/>
          </a:p>
          <a:p>
            <a:r>
              <a:rPr lang="en-US" dirty="0" smtClean="0"/>
              <a:t>Low scoring physicians/groups likely to approach health systems for employment/assistance</a:t>
            </a:r>
          </a:p>
          <a:p>
            <a:pPr lvl="1"/>
            <a:r>
              <a:rPr lang="en-US" dirty="0" smtClean="0"/>
              <a:t>Strategic questions around accepting these physicians/groups </a:t>
            </a:r>
            <a:endParaRPr lang="en-US" dirty="0"/>
          </a:p>
        </p:txBody>
      </p:sp>
      <p:sp>
        <p:nvSpPr>
          <p:cNvPr id="4" name="Slide Number Placeholder 3"/>
          <p:cNvSpPr>
            <a:spLocks noGrp="1"/>
          </p:cNvSpPr>
          <p:nvPr>
            <p:ph type="sldNum" sz="quarter" idx="10"/>
          </p:nvPr>
        </p:nvSpPr>
        <p:spPr/>
        <p:txBody>
          <a:bodyPr/>
          <a:lstStyle/>
          <a:p>
            <a:fld id="{AE9BA112-7AAC-4134-B26F-E279470DBE98}" type="slidenum">
              <a:rPr lang="en-US" smtClean="0"/>
              <a:t>16</a:t>
            </a:fld>
            <a:endParaRPr lang="en-US" dirty="0"/>
          </a:p>
        </p:txBody>
      </p:sp>
      <p:sp>
        <p:nvSpPr>
          <p:cNvPr id="5" name="TextBox 4"/>
          <p:cNvSpPr txBox="1"/>
          <p:nvPr/>
        </p:nvSpPr>
        <p:spPr>
          <a:xfrm>
            <a:off x="696191" y="6619009"/>
            <a:ext cx="9050482"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a:t>
            </a:r>
            <a:r>
              <a:rPr lang="en-US" sz="1000" i="1" dirty="0" smtClean="0">
                <a:solidFill>
                  <a:prstClr val="black"/>
                </a:solidFill>
              </a:rPr>
              <a:t>purposes </a:t>
            </a:r>
            <a:endParaRPr lang="en-US" sz="1000" i="1" dirty="0">
              <a:solidFill>
                <a:prstClr val="black"/>
              </a:solidFill>
            </a:endParaRPr>
          </a:p>
        </p:txBody>
      </p:sp>
    </p:spTree>
    <p:extLst>
      <p:ext uri="{BB962C8B-B14F-4D97-AF65-F5344CB8AC3E}">
        <p14:creationId xmlns:p14="http://schemas.microsoft.com/office/powerpoint/2010/main" val="193250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96191" y="152400"/>
            <a:ext cx="10972800" cy="990600"/>
          </a:xfrm>
        </p:spPr>
        <p:txBody>
          <a:bodyPr>
            <a:normAutofit/>
          </a:bodyPr>
          <a:lstStyle/>
          <a:p>
            <a:pPr algn="l"/>
            <a:r>
              <a:rPr lang="en-US" sz="2800" b="1" dirty="0">
                <a:solidFill>
                  <a:srgbClr val="00563F"/>
                </a:solidFill>
              </a:rPr>
              <a:t>Disclaimer</a:t>
            </a:r>
          </a:p>
        </p:txBody>
      </p:sp>
      <p:sp>
        <p:nvSpPr>
          <p:cNvPr id="31747" name="Content Placeholder 2"/>
          <p:cNvSpPr>
            <a:spLocks noGrp="1"/>
          </p:cNvSpPr>
          <p:nvPr>
            <p:ph idx="1"/>
          </p:nvPr>
        </p:nvSpPr>
        <p:spPr>
          <a:xfrm>
            <a:off x="1981200" y="1371601"/>
            <a:ext cx="8229600" cy="4754563"/>
          </a:xfrm>
        </p:spPr>
        <p:txBody>
          <a:bodyPr/>
          <a:lstStyle/>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Disclaimer</a:t>
            </a: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   The information and opinions in this report were prepared by The Health Management Academy or one of its affiliates (collectively "Health Management Academy"). The information herein is believed to be reliable and has been obtained from public sources believed to be reliable. Health Management Academy makes no representation as to the accuracy or completeness of such information. Health Management Academy may engage in activities, on a proprietary basis or otherwise, in a manner inconsistent with the view taken in this research presentation. In addition, others within Health Management Academy, including strategists and staff, may take a view that is inconsistent with that taken in this research presentation. Opinions, estimates and projections in this report constitute the current judgment of the author as of the date of this report. They do not necessarily reflect the opinions of Health Management Academy and are subject to change without notice. Health Management Academy has no obligation to update, modify or amend this report or to otherwise notify a recipient thereof in the event that any opinion, forecast or estimate set forth herein, changes or subsequently becomes inaccurate. </a:t>
            </a: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 </a:t>
            </a: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This report is provided for informational purposes only. </a:t>
            </a: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 </a:t>
            </a: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Nathan Bays</a:t>
            </a: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+1 703.647.1028</a:t>
            </a: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Health Management </a:t>
            </a:r>
            <a:r>
              <a:rPr lang="en-US" sz="1100" dirty="0" smtClean="0">
                <a:latin typeface="Arial" panose="020B0604020202020204" pitchFamily="34" charset="0"/>
                <a:cs typeface="Arial" panose="020B0604020202020204" pitchFamily="34" charset="0"/>
              </a:rPr>
              <a:t>Academy/The Academy Advisors </a:t>
            </a:r>
            <a:endParaRPr lang="en-US" sz="1100" dirty="0">
              <a:latin typeface="Arial" panose="020B0604020202020204" pitchFamily="34" charset="0"/>
              <a:cs typeface="Arial" panose="020B0604020202020204" pitchFamily="34" charset="0"/>
            </a:endParaRPr>
          </a:p>
          <a:p>
            <a:pPr eaLnBrk="1" hangingPunct="1">
              <a:buFont typeface="Arial" panose="020B0604020202020204" pitchFamily="34" charset="0"/>
              <a:buNone/>
            </a:pPr>
            <a:r>
              <a:rPr lang="en-US" sz="1100" dirty="0" smtClean="0">
                <a:latin typeface="Arial" panose="020B0604020202020204" pitchFamily="34" charset="0"/>
                <a:cs typeface="Arial" panose="020B0604020202020204" pitchFamily="34" charset="0"/>
              </a:rPr>
              <a:t>May 2016</a:t>
            </a:r>
            <a:endParaRPr lang="en-US" sz="1100" dirty="0">
              <a:latin typeface="Arial" panose="020B0604020202020204" pitchFamily="34" charset="0"/>
              <a:cs typeface="Arial" panose="020B0604020202020204" pitchFamily="34" charset="0"/>
            </a:endParaRPr>
          </a:p>
          <a:p>
            <a:pPr eaLnBrk="1" hangingPunct="1">
              <a:buFont typeface="Arial" panose="020B0604020202020204" pitchFamily="34" charset="0"/>
              <a:buNone/>
            </a:pPr>
            <a:endParaRPr lang="en-US" sz="1100" dirty="0">
              <a:latin typeface="Arial" panose="020B0604020202020204" pitchFamily="34" charset="0"/>
              <a:cs typeface="Arial" panose="020B0604020202020204" pitchFamily="34" charset="0"/>
            </a:endParaRP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Any reproduction by any person for any purpose without Health Management Academy’s written consent is prohibited. </a:t>
            </a:r>
          </a:p>
          <a:p>
            <a:pPr eaLnBrk="1" hangingPunct="1">
              <a:buFont typeface="Arial" panose="020B0604020202020204" pitchFamily="34" charset="0"/>
              <a:buNone/>
            </a:pPr>
            <a:r>
              <a:rPr lang="en-US" sz="1100" dirty="0">
                <a:latin typeface="Arial" panose="020B0604020202020204" pitchFamily="34" charset="0"/>
                <a:cs typeface="Arial" panose="020B0604020202020204" pitchFamily="34" charset="0"/>
              </a:rPr>
              <a:t>Copyright © </a:t>
            </a:r>
            <a:r>
              <a:rPr lang="en-US" sz="1100" dirty="0" smtClean="0">
                <a:latin typeface="Arial" panose="020B0604020202020204" pitchFamily="34" charset="0"/>
                <a:cs typeface="Arial" panose="020B0604020202020204" pitchFamily="34" charset="0"/>
              </a:rPr>
              <a:t>2016 </a:t>
            </a:r>
            <a:r>
              <a:rPr lang="en-US" sz="1100" dirty="0">
                <a:latin typeface="Arial" panose="020B0604020202020204" pitchFamily="34" charset="0"/>
                <a:cs typeface="Arial" panose="020B0604020202020204" pitchFamily="34" charset="0"/>
              </a:rPr>
              <a:t>The Health Management Academy</a:t>
            </a:r>
          </a:p>
          <a:p>
            <a:endParaRPr lang="en-US" sz="2000" dirty="0">
              <a:latin typeface="Arial" panose="020B0604020202020204" pitchFamily="34" charset="0"/>
              <a:cs typeface="Arial" panose="020B0604020202020204" pitchFamily="34" charset="0"/>
            </a:endParaRPr>
          </a:p>
        </p:txBody>
      </p:sp>
      <p:sp>
        <p:nvSpPr>
          <p:cNvPr id="31748" name="Slide Number Placeholder 3"/>
          <p:cNvSpPr>
            <a:spLocks noGrp="1"/>
          </p:cNvSpPr>
          <p:nvPr>
            <p:ph type="sldNum" sz="quarter" idx="4294967295"/>
          </p:nvPr>
        </p:nvSpPr>
        <p:spPr bwMode="auto">
          <a:xfrm>
            <a:off x="9850191" y="635476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99355A3-89C8-4BEA-897A-A5CF9D71FCFA}" type="slidenum">
              <a:rPr lang="en-US" sz="1200">
                <a:solidFill>
                  <a:srgbClr val="898989"/>
                </a:solidFill>
              </a:rPr>
              <a:pPr>
                <a:spcBef>
                  <a:spcPct val="0"/>
                </a:spcBef>
                <a:buFontTx/>
                <a:buNone/>
              </a:pPr>
              <a:t>17</a:t>
            </a:fld>
            <a:endParaRPr lang="en-US" sz="1200" dirty="0">
              <a:solidFill>
                <a:srgbClr val="898989"/>
              </a:solidFill>
            </a:endParaRPr>
          </a:p>
        </p:txBody>
      </p:sp>
      <p:sp>
        <p:nvSpPr>
          <p:cNvPr id="6" name="TextBox 5"/>
          <p:cNvSpPr txBox="1"/>
          <p:nvPr/>
        </p:nvSpPr>
        <p:spPr>
          <a:xfrm>
            <a:off x="696191" y="6619009"/>
            <a:ext cx="7845136" cy="153888"/>
          </a:xfrm>
          <a:prstGeom prst="rect">
            <a:avLst/>
          </a:prstGeom>
          <a:noFill/>
        </p:spPr>
        <p:txBody>
          <a:bodyPr wrap="square" lIns="0" tIns="0" rIns="0" bIns="0" rtlCol="0">
            <a:spAutoFit/>
          </a:bodyPr>
          <a:lstStyle/>
          <a:p>
            <a:r>
              <a:rPr lang="en-US" sz="1000" b="0" i="1" u="none" dirty="0" smtClean="0">
                <a:latin typeface="+mn-lt"/>
              </a:rPr>
              <a:t>Confidential: This material is intended solely for informational purposes </a:t>
            </a:r>
            <a:endParaRPr lang="en-US" sz="1000" b="0" i="1" u="none" dirty="0">
              <a:latin typeface="+mn-lt"/>
            </a:endParaRPr>
          </a:p>
        </p:txBody>
      </p:sp>
    </p:spTree>
    <p:extLst>
      <p:ext uri="{BB962C8B-B14F-4D97-AF65-F5344CB8AC3E}">
        <p14:creationId xmlns:p14="http://schemas.microsoft.com/office/powerpoint/2010/main" val="1051428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539261" y="1309952"/>
            <a:ext cx="10972800" cy="4876800"/>
          </a:xfrm>
        </p:spPr>
        <p:txBody>
          <a:bodyPr/>
          <a:lstStyle/>
          <a:p>
            <a:pPr marL="274637" lvl="1" indent="0">
              <a:buNone/>
            </a:pPr>
            <a:endParaRPr lang="en-US" sz="1600" b="0" dirty="0" smtClean="0"/>
          </a:p>
          <a:p>
            <a:r>
              <a:rPr lang="en-US" sz="2000" dirty="0" smtClean="0"/>
              <a:t>Delivery Reform &amp; Value-Based Payment Models </a:t>
            </a:r>
          </a:p>
          <a:p>
            <a:pPr lvl="1"/>
            <a:r>
              <a:rPr lang="en-US" sz="1800" dirty="0"/>
              <a:t>MACRA Overview </a:t>
            </a:r>
          </a:p>
          <a:p>
            <a:pPr lvl="1"/>
            <a:r>
              <a:rPr lang="en-US" sz="1800" dirty="0"/>
              <a:t>MACRA: “MIPS,” “APMs” and the new Medicare physician payment structure</a:t>
            </a:r>
          </a:p>
          <a:p>
            <a:pPr lvl="1"/>
            <a:r>
              <a:rPr lang="en-US" sz="1800" dirty="0" smtClean="0"/>
              <a:t>MACRA strategic considerations</a:t>
            </a:r>
          </a:p>
          <a:p>
            <a:pPr lvl="1"/>
            <a:endParaRPr lang="en-US" sz="1800" dirty="0" smtClean="0"/>
          </a:p>
          <a:p>
            <a:pPr marL="0" indent="0">
              <a:buNone/>
            </a:pPr>
            <a:endParaRPr lang="en-US" b="0" dirty="0"/>
          </a:p>
          <a:p>
            <a:pPr marL="0" indent="0">
              <a:buNone/>
            </a:pPr>
            <a:endParaRPr lang="en-US" b="0" dirty="0"/>
          </a:p>
          <a:p>
            <a:endParaRPr lang="en-US" b="0" dirty="0" smtClean="0"/>
          </a:p>
          <a:p>
            <a:endParaRPr lang="en-US" b="0" dirty="0"/>
          </a:p>
          <a:p>
            <a:pPr marL="0" indent="0">
              <a:buNone/>
            </a:pPr>
            <a:endParaRPr lang="en-US" b="0" dirty="0"/>
          </a:p>
        </p:txBody>
      </p:sp>
      <p:sp>
        <p:nvSpPr>
          <p:cNvPr id="4" name="Slide Number Placeholder 3"/>
          <p:cNvSpPr>
            <a:spLocks noGrp="1"/>
          </p:cNvSpPr>
          <p:nvPr>
            <p:ph type="sldNum" sz="quarter" idx="10"/>
          </p:nvPr>
        </p:nvSpPr>
        <p:spPr>
          <a:xfrm>
            <a:off x="11353800" y="6353464"/>
            <a:ext cx="575930" cy="365125"/>
          </a:xfrm>
        </p:spPr>
        <p:txBody>
          <a:bodyPr/>
          <a:lstStyle/>
          <a:p>
            <a:fld id="{98B210DC-4D15-41AB-92E7-0B965A7798DD}" type="slidenum">
              <a:rPr lang="en-US" smtClean="0"/>
              <a:pPr/>
              <a:t>2</a:t>
            </a:fld>
            <a:endParaRPr lang="en-US" dirty="0"/>
          </a:p>
        </p:txBody>
      </p:sp>
      <p:sp>
        <p:nvSpPr>
          <p:cNvPr id="10" name="TextBox 9"/>
          <p:cNvSpPr txBox="1"/>
          <p:nvPr/>
        </p:nvSpPr>
        <p:spPr>
          <a:xfrm>
            <a:off x="696191" y="6619009"/>
            <a:ext cx="7845136" cy="153888"/>
          </a:xfrm>
          <a:prstGeom prst="rect">
            <a:avLst/>
          </a:prstGeom>
          <a:noFill/>
        </p:spPr>
        <p:txBody>
          <a:bodyPr wrap="square" lIns="0" tIns="0" rIns="0" bIns="0" rtlCol="0">
            <a:spAutoFit/>
          </a:bodyPr>
          <a:lstStyle/>
          <a:p>
            <a:r>
              <a:rPr lang="en-US" sz="1000" b="0" i="1" u="none" dirty="0" smtClean="0">
                <a:latin typeface="+mn-lt"/>
              </a:rPr>
              <a:t>Confidential: This material is intended solely for informational purposes </a:t>
            </a:r>
            <a:endParaRPr lang="en-US" sz="1000" b="0" i="1" u="none" dirty="0">
              <a:latin typeface="+mn-lt"/>
            </a:endParaRPr>
          </a:p>
        </p:txBody>
      </p:sp>
      <p:sp>
        <p:nvSpPr>
          <p:cNvPr id="11" name="TextBox 10"/>
          <p:cNvSpPr txBox="1"/>
          <p:nvPr/>
        </p:nvSpPr>
        <p:spPr>
          <a:xfrm>
            <a:off x="696191" y="446809"/>
            <a:ext cx="9580418" cy="430887"/>
          </a:xfrm>
          <a:prstGeom prst="rect">
            <a:avLst/>
          </a:prstGeom>
          <a:noFill/>
        </p:spPr>
        <p:txBody>
          <a:bodyPr wrap="square" lIns="0" tIns="0" rIns="0" bIns="0" rtlCol="0">
            <a:spAutoFit/>
          </a:bodyPr>
          <a:lstStyle/>
          <a:p>
            <a:r>
              <a:rPr lang="en-US" sz="2800" b="1" u="none" dirty="0" smtClean="0">
                <a:solidFill>
                  <a:schemeClr val="accent1"/>
                </a:solidFill>
                <a:latin typeface="+mj-lt"/>
              </a:rPr>
              <a:t>Overview</a:t>
            </a:r>
            <a:endParaRPr lang="en-US" sz="2800" b="1" u="none" dirty="0">
              <a:solidFill>
                <a:schemeClr val="accent1"/>
              </a:solidFill>
              <a:latin typeface="+mj-lt"/>
            </a:endParaRPr>
          </a:p>
        </p:txBody>
      </p:sp>
    </p:spTree>
    <p:extLst>
      <p:ext uri="{BB962C8B-B14F-4D97-AF65-F5344CB8AC3E}">
        <p14:creationId xmlns:p14="http://schemas.microsoft.com/office/powerpoint/2010/main" val="3935414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6838"/>
            <a:ext cx="10972800" cy="932833"/>
          </a:xfrm>
        </p:spPr>
        <p:txBody>
          <a:bodyPr>
            <a:normAutofit/>
          </a:bodyPr>
          <a:lstStyle/>
          <a:p>
            <a:r>
              <a:rPr lang="en-US" sz="2800" b="1" dirty="0" smtClean="0"/>
              <a:t>CMS Value Initiative Goals  </a:t>
            </a:r>
            <a:endParaRPr lang="en-US" sz="2800" b="1" dirty="0"/>
          </a:p>
        </p:txBody>
      </p:sp>
      <p:sp>
        <p:nvSpPr>
          <p:cNvPr id="3" name="Content Placeholder 2"/>
          <p:cNvSpPr>
            <a:spLocks noGrp="1"/>
          </p:cNvSpPr>
          <p:nvPr>
            <p:ph idx="1"/>
          </p:nvPr>
        </p:nvSpPr>
        <p:spPr>
          <a:xfrm>
            <a:off x="79664" y="1583805"/>
            <a:ext cx="5606506" cy="3915137"/>
          </a:xfrm>
        </p:spPr>
        <p:txBody>
          <a:bodyPr/>
          <a:lstStyle/>
          <a:p>
            <a:r>
              <a:rPr lang="en-US" sz="2000" dirty="0" smtClean="0"/>
              <a:t>2016 Value-based Payment Goal</a:t>
            </a:r>
          </a:p>
          <a:p>
            <a:pPr lvl="1"/>
            <a:r>
              <a:rPr lang="en-US" sz="1800" dirty="0"/>
              <a:t>30% Medicare payments in alternative payment models </a:t>
            </a:r>
            <a:endParaRPr lang="en-US" sz="1800" dirty="0" smtClean="0"/>
          </a:p>
          <a:p>
            <a:pPr lvl="1"/>
            <a:r>
              <a:rPr lang="en-US" sz="1800" dirty="0" smtClean="0"/>
              <a:t>85% of Medicare fee-for-service payments in VPB </a:t>
            </a:r>
          </a:p>
          <a:p>
            <a:pPr lvl="1"/>
            <a:endParaRPr lang="en-US" sz="1800" dirty="0" smtClean="0"/>
          </a:p>
          <a:p>
            <a:r>
              <a:rPr lang="en-US" sz="2000" dirty="0" smtClean="0"/>
              <a:t>2018 Value-based Payment Goal</a:t>
            </a:r>
          </a:p>
          <a:p>
            <a:pPr lvl="1"/>
            <a:r>
              <a:rPr lang="en-US" sz="1800" dirty="0" smtClean="0"/>
              <a:t>50</a:t>
            </a:r>
            <a:r>
              <a:rPr lang="en-US" sz="1800" dirty="0"/>
              <a:t>% Medicare payments in alternative payment models </a:t>
            </a:r>
            <a:endParaRPr lang="en-US" sz="1800" dirty="0" smtClean="0"/>
          </a:p>
          <a:p>
            <a:pPr lvl="1"/>
            <a:r>
              <a:rPr lang="en-US" sz="1800" dirty="0" smtClean="0"/>
              <a:t>90% </a:t>
            </a:r>
            <a:r>
              <a:rPr lang="en-US" sz="1800" dirty="0"/>
              <a:t>Medicare fee-for-service payments in VPB </a:t>
            </a:r>
          </a:p>
          <a:p>
            <a:pPr lvl="1"/>
            <a:endParaRPr lang="en-US" dirty="0" smtClean="0"/>
          </a:p>
          <a:p>
            <a:pPr lvl="1"/>
            <a:endParaRPr lang="en-US" dirty="0"/>
          </a:p>
        </p:txBody>
      </p:sp>
      <p:sp>
        <p:nvSpPr>
          <p:cNvPr id="4" name="Slide Number Placeholder 3"/>
          <p:cNvSpPr>
            <a:spLocks noGrp="1"/>
          </p:cNvSpPr>
          <p:nvPr>
            <p:ph type="sldNum" sz="quarter" idx="10"/>
          </p:nvPr>
        </p:nvSpPr>
        <p:spPr/>
        <p:txBody>
          <a:bodyPr/>
          <a:lstStyle/>
          <a:p>
            <a:fld id="{AE9BA112-7AAC-4134-B26F-E279470DBE98}" type="slidenum">
              <a:rPr lang="en-US" smtClean="0"/>
              <a:t>3</a:t>
            </a:fld>
            <a:endParaRPr lang="en-US" dirty="0"/>
          </a:p>
        </p:txBody>
      </p:sp>
      <p:pic>
        <p:nvPicPr>
          <p:cNvPr id="1026" name="Picture 2" descr="Machine generated alternative text:&#10;Target percentage of Medicare FFS payments linked to quality and &#10;alternative payment models in 2016 and 2018 &#10;All Medicare FFS (Categories 14) &#10;FFS linked to quality (Categories 2-4) &#10;Alternative payment models (Categories 3-4) &#10;2016 &#10;All Medicare FFS &#10;2018 &#10;All Medicare FFS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2987" y="1272541"/>
            <a:ext cx="6375813" cy="487806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026064" y="6637516"/>
            <a:ext cx="5440300" cy="369332"/>
          </a:xfrm>
          <a:prstGeom prst="rect">
            <a:avLst/>
          </a:prstGeom>
          <a:noFill/>
        </p:spPr>
        <p:txBody>
          <a:bodyPr wrap="square" lIns="0" tIns="0" rIns="0" bIns="0" rtlCol="0">
            <a:spAutoFit/>
          </a:bodyPr>
          <a:lstStyle/>
          <a:p>
            <a:r>
              <a:rPr lang="en-US" sz="700" i="1" dirty="0" smtClean="0"/>
              <a:t>Graphic Source: </a:t>
            </a:r>
            <a:r>
              <a:rPr lang="en-US" sz="700" dirty="0"/>
              <a:t>http://www.cms.gov/Newsroom/MediaReleaseDatabase/Fact-sheets/2015-Fact-sheets-items/2015-01-26-3.html</a:t>
            </a:r>
          </a:p>
          <a:p>
            <a:r>
              <a:rPr lang="en-US" sz="1000" b="0" i="1" u="none" dirty="0" smtClean="0">
                <a:latin typeface="+mn-lt"/>
              </a:rPr>
              <a:t> </a:t>
            </a:r>
            <a:endParaRPr lang="en-US" sz="1000" b="0" i="1" u="none" dirty="0">
              <a:latin typeface="+mn-lt"/>
            </a:endParaRPr>
          </a:p>
        </p:txBody>
      </p:sp>
      <p:sp>
        <p:nvSpPr>
          <p:cNvPr id="7" name="TextBox 6"/>
          <p:cNvSpPr txBox="1"/>
          <p:nvPr/>
        </p:nvSpPr>
        <p:spPr>
          <a:xfrm>
            <a:off x="609600" y="6637516"/>
            <a:ext cx="7845136" cy="153888"/>
          </a:xfrm>
          <a:prstGeom prst="rect">
            <a:avLst/>
          </a:prstGeom>
          <a:noFill/>
        </p:spPr>
        <p:txBody>
          <a:bodyPr wrap="square" lIns="0" tIns="0" rIns="0" bIns="0" rtlCol="0">
            <a:spAutoFit/>
          </a:bodyPr>
          <a:lstStyle/>
          <a:p>
            <a:r>
              <a:rPr lang="en-US" sz="1000" b="0" i="1" u="none" dirty="0" smtClean="0">
                <a:latin typeface="+mn-lt"/>
              </a:rPr>
              <a:t>Confidential: This material is intended solely for informational purposes </a:t>
            </a:r>
            <a:endParaRPr lang="en-US" sz="1000" b="0" i="1" u="none" dirty="0">
              <a:latin typeface="+mn-lt"/>
            </a:endParaRPr>
          </a:p>
        </p:txBody>
      </p:sp>
    </p:spTree>
    <p:extLst>
      <p:ext uri="{BB962C8B-B14F-4D97-AF65-F5344CB8AC3E}">
        <p14:creationId xmlns:p14="http://schemas.microsoft.com/office/powerpoint/2010/main" val="2984996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9719480" y="6383693"/>
            <a:ext cx="2133600" cy="365125"/>
          </a:xfrm>
          <a:prstGeom prst="rect">
            <a:avLst/>
          </a:prstGeom>
        </p:spPr>
        <p:txBody>
          <a:bodyPr/>
          <a:lstStyle/>
          <a:p>
            <a:fld id="{98B210DC-4D15-41AB-92E7-0B965A7798DD}" type="slidenum">
              <a:rPr lang="en-US" b="1" smtClean="0">
                <a:solidFill>
                  <a:prstClr val="white">
                    <a:lumMod val="65000"/>
                  </a:prstClr>
                </a:solidFill>
              </a:rPr>
              <a:pPr/>
              <a:t>4</a:t>
            </a:fld>
            <a:endParaRPr lang="en-US" b="1" dirty="0">
              <a:solidFill>
                <a:prstClr val="white">
                  <a:lumMod val="65000"/>
                </a:prstClr>
              </a:solidFill>
            </a:endParaRPr>
          </a:p>
        </p:txBody>
      </p:sp>
      <p:sp>
        <p:nvSpPr>
          <p:cNvPr id="3" name="Title 2"/>
          <p:cNvSpPr>
            <a:spLocks noGrp="1"/>
          </p:cNvSpPr>
          <p:nvPr>
            <p:ph type="title"/>
          </p:nvPr>
        </p:nvSpPr>
        <p:spPr>
          <a:xfrm>
            <a:off x="517453" y="239455"/>
            <a:ext cx="9704722" cy="879475"/>
          </a:xfrm>
        </p:spPr>
        <p:txBody>
          <a:bodyPr>
            <a:normAutofit/>
          </a:bodyPr>
          <a:lstStyle/>
          <a:p>
            <a:r>
              <a:rPr lang="en-US" sz="3000" b="1" dirty="0" smtClean="0"/>
              <a:t>SGR Repeal &amp; Physician Value-Based Payments </a:t>
            </a:r>
            <a:endParaRPr lang="en-US" sz="3000" b="1" dirty="0"/>
          </a:p>
        </p:txBody>
      </p:sp>
      <p:pic>
        <p:nvPicPr>
          <p:cNvPr id="1026" name="Picture 2" descr="https://encrypted-tbn2.gstatic.com/images?q=tbn:ANd9GcR5wL_vunIpIvcu3AM6zVVaieGIleLwe8WJmdJ3AtzovQryIZb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8694" y="1797271"/>
            <a:ext cx="3886200" cy="374332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09600" y="6643631"/>
            <a:ext cx="7845136"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purposes </a:t>
            </a:r>
          </a:p>
        </p:txBody>
      </p:sp>
    </p:spTree>
    <p:extLst>
      <p:ext uri="{BB962C8B-B14F-4D97-AF65-F5344CB8AC3E}">
        <p14:creationId xmlns:p14="http://schemas.microsoft.com/office/powerpoint/2010/main" val="4180394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11353800" y="6353464"/>
            <a:ext cx="575930" cy="365125"/>
          </a:xfrm>
        </p:spPr>
        <p:txBody>
          <a:bodyPr/>
          <a:lstStyle/>
          <a:p>
            <a:fld id="{98B210DC-4D15-41AB-92E7-0B965A7798DD}" type="slidenum">
              <a:rPr lang="en-US" smtClean="0"/>
              <a:pPr/>
              <a:t>5</a:t>
            </a:fld>
            <a:endParaRPr lang="en-US" dirty="0"/>
          </a:p>
        </p:txBody>
      </p:sp>
      <p:sp>
        <p:nvSpPr>
          <p:cNvPr id="10" name="TextBox 9"/>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purposes </a:t>
            </a:r>
          </a:p>
        </p:txBody>
      </p:sp>
      <p:sp>
        <p:nvSpPr>
          <p:cNvPr id="11" name="TextBox 10"/>
          <p:cNvSpPr txBox="1"/>
          <p:nvPr/>
        </p:nvSpPr>
        <p:spPr>
          <a:xfrm>
            <a:off x="609599" y="446809"/>
            <a:ext cx="10972801" cy="461665"/>
          </a:xfrm>
          <a:prstGeom prst="rect">
            <a:avLst/>
          </a:prstGeom>
          <a:noFill/>
        </p:spPr>
        <p:txBody>
          <a:bodyPr wrap="square" lIns="0" tIns="0" rIns="0" bIns="0" rtlCol="0">
            <a:spAutoFit/>
          </a:bodyPr>
          <a:lstStyle/>
          <a:p>
            <a:r>
              <a:rPr lang="en-US" sz="3000" b="1" dirty="0">
                <a:solidFill>
                  <a:srgbClr val="0A5540"/>
                </a:solidFill>
                <a:latin typeface="+mj-lt"/>
              </a:rPr>
              <a:t>SGR Repeal: How It Changes Medicare Physician Payments</a:t>
            </a:r>
          </a:p>
        </p:txBody>
      </p:sp>
      <p:sp>
        <p:nvSpPr>
          <p:cNvPr id="6" name="Content Placeholder 7"/>
          <p:cNvSpPr>
            <a:spLocks noGrp="1"/>
          </p:cNvSpPr>
          <p:nvPr>
            <p:ph idx="1"/>
          </p:nvPr>
        </p:nvSpPr>
        <p:spPr>
          <a:xfrm>
            <a:off x="609599" y="1476664"/>
            <a:ext cx="10972800" cy="4876800"/>
          </a:xfrm>
        </p:spPr>
        <p:txBody>
          <a:bodyPr/>
          <a:lstStyle/>
          <a:p>
            <a:pPr marL="182563" lvl="1">
              <a:buFont typeface="Arial" panose="020B0604020202020204" pitchFamily="34" charset="0"/>
              <a:buChar char="•"/>
            </a:pPr>
            <a:r>
              <a:rPr lang="en-US" dirty="0" smtClean="0">
                <a:solidFill>
                  <a:schemeClr val="tx1"/>
                </a:solidFill>
                <a:cs typeface="ヒラギノ角ゴ Pro W3" charset="0"/>
              </a:rPr>
              <a:t>In April the methodology used to calculate physician payments for the Medicare program, also known as the “SGR” was repealed, and replaced with a new physician payment structure referred to as the “Quality Payment Program”</a:t>
            </a:r>
          </a:p>
          <a:p>
            <a:pPr marL="182563" lvl="1">
              <a:buFont typeface="Arial" panose="020B0604020202020204" pitchFamily="34" charset="0"/>
              <a:buChar char="•"/>
            </a:pPr>
            <a:endParaRPr lang="en-US" sz="1000" dirty="0">
              <a:solidFill>
                <a:schemeClr val="tx1"/>
              </a:solidFill>
              <a:cs typeface="ヒラギノ角ゴ Pro W3" charset="0"/>
            </a:endParaRPr>
          </a:p>
          <a:p>
            <a:pPr marL="182563" lvl="1">
              <a:buFont typeface="Arial" panose="020B0604020202020204" pitchFamily="34" charset="0"/>
              <a:buChar char="•"/>
            </a:pPr>
            <a:r>
              <a:rPr lang="en-US" dirty="0" smtClean="0">
                <a:solidFill>
                  <a:schemeClr val="tx1"/>
                </a:solidFill>
                <a:cs typeface="ヒラギノ角ゴ Pro W3" charset="0"/>
              </a:rPr>
              <a:t>“</a:t>
            </a:r>
            <a:r>
              <a:rPr lang="en-US" dirty="0">
                <a:solidFill>
                  <a:schemeClr val="tx1"/>
                </a:solidFill>
                <a:cs typeface="ヒラギノ角ゴ Pro W3" charset="0"/>
              </a:rPr>
              <a:t>T</a:t>
            </a:r>
            <a:r>
              <a:rPr lang="en-US" dirty="0" smtClean="0">
                <a:solidFill>
                  <a:schemeClr val="tx1"/>
                </a:solidFill>
                <a:cs typeface="ヒラギノ角ゴ Pro W3" charset="0"/>
              </a:rPr>
              <a:t>ransition </a:t>
            </a:r>
            <a:r>
              <a:rPr lang="en-US" dirty="0">
                <a:solidFill>
                  <a:schemeClr val="tx1"/>
                </a:solidFill>
                <a:cs typeface="ヒラギノ角ゴ Pro W3" charset="0"/>
              </a:rPr>
              <a:t>period” where the </a:t>
            </a:r>
            <a:r>
              <a:rPr lang="en-US" i="1" u="sng" dirty="0">
                <a:solidFill>
                  <a:schemeClr val="tx1"/>
                </a:solidFill>
                <a:cs typeface="ヒラギノ角ゴ Pro W3" charset="0"/>
              </a:rPr>
              <a:t>payment</a:t>
            </a:r>
            <a:r>
              <a:rPr lang="en-US" dirty="0">
                <a:solidFill>
                  <a:schemeClr val="tx1"/>
                </a:solidFill>
                <a:cs typeface="ヒラギノ角ゴ Pro W3" charset="0"/>
              </a:rPr>
              <a:t> structure remains as it is </a:t>
            </a:r>
            <a:r>
              <a:rPr lang="en-US" dirty="0" smtClean="0">
                <a:solidFill>
                  <a:schemeClr val="tx1"/>
                </a:solidFill>
                <a:cs typeface="ヒラギノ角ゴ Pro W3" charset="0"/>
              </a:rPr>
              <a:t>today, although </a:t>
            </a:r>
            <a:r>
              <a:rPr lang="en-US" i="1" u="sng" dirty="0" smtClean="0">
                <a:solidFill>
                  <a:schemeClr val="tx1"/>
                </a:solidFill>
                <a:cs typeface="ヒラギノ角ゴ Pro W3" charset="0"/>
              </a:rPr>
              <a:t>performance period impacting future payments begin in 2017</a:t>
            </a:r>
            <a:r>
              <a:rPr lang="en-US" dirty="0" smtClean="0">
                <a:solidFill>
                  <a:schemeClr val="tx1"/>
                </a:solidFill>
                <a:cs typeface="ヒラギノ角ゴ Pro W3" charset="0"/>
              </a:rPr>
              <a:t/>
            </a:r>
            <a:br>
              <a:rPr lang="en-US" dirty="0" smtClean="0">
                <a:solidFill>
                  <a:schemeClr val="tx1"/>
                </a:solidFill>
                <a:cs typeface="ヒラギノ角ゴ Pro W3" charset="0"/>
              </a:rPr>
            </a:br>
            <a:endParaRPr lang="en-US" sz="1000" dirty="0" smtClean="0">
              <a:solidFill>
                <a:schemeClr val="tx1"/>
              </a:solidFill>
              <a:cs typeface="ヒラギノ角ゴ Pro W3" charset="0"/>
            </a:endParaRPr>
          </a:p>
          <a:p>
            <a:pPr marL="182563" lvl="1">
              <a:buFont typeface="Arial" panose="020B0604020202020204" pitchFamily="34" charset="0"/>
              <a:buChar char="•"/>
            </a:pPr>
            <a:r>
              <a:rPr lang="en-US" u="sng" dirty="0" smtClean="0">
                <a:solidFill>
                  <a:schemeClr val="tx1"/>
                </a:solidFill>
                <a:cs typeface="ヒラギノ角ゴ Pro W3" charset="0"/>
              </a:rPr>
              <a:t>2017 Baseline Performance Year, 2019 Implementation:</a:t>
            </a:r>
            <a:r>
              <a:rPr lang="en-US" dirty="0" smtClean="0">
                <a:solidFill>
                  <a:schemeClr val="tx1"/>
                </a:solidFill>
                <a:cs typeface="ヒラギノ角ゴ Pro W3" charset="0"/>
              </a:rPr>
              <a:t> Physicians (or groups/virtual groups) elect to remain in fee-for-service subject to a new value-based regime (“MIPS”) or transition their practice toward risk-based models (“APMs”), and will be reimbursed differently under each track</a:t>
            </a:r>
          </a:p>
          <a:p>
            <a:pPr marL="182563" lvl="1">
              <a:buFont typeface="Arial" panose="020B0604020202020204" pitchFamily="34" charset="0"/>
              <a:buChar char="•"/>
            </a:pPr>
            <a:endParaRPr lang="en-US" sz="1000" dirty="0" smtClean="0">
              <a:solidFill>
                <a:schemeClr val="tx1"/>
              </a:solidFill>
              <a:cs typeface="ヒラギノ角ゴ Pro W3" charset="0"/>
            </a:endParaRPr>
          </a:p>
          <a:p>
            <a:pPr marL="182563" lvl="1">
              <a:buFont typeface="Arial" panose="020B0604020202020204" pitchFamily="34" charset="0"/>
              <a:buChar char="•"/>
            </a:pPr>
            <a:r>
              <a:rPr lang="en-US" b="1" u="sng" dirty="0" smtClean="0">
                <a:solidFill>
                  <a:schemeClr val="tx1"/>
                </a:solidFill>
                <a:cs typeface="ヒラギノ角ゴ Pro W3" charset="0"/>
              </a:rPr>
              <a:t>Bottom line:</a:t>
            </a:r>
            <a:r>
              <a:rPr lang="en-US" b="1" dirty="0" smtClean="0">
                <a:solidFill>
                  <a:schemeClr val="tx1"/>
                </a:solidFill>
                <a:cs typeface="ヒラギノ角ゴ Pro W3" charset="0"/>
              </a:rPr>
              <a:t> assuming no changes, fee-for-service as it currently exists will substantially move toward “pay-for-performance” and economic incentives will drive physicians toward alternative payment models over time (“APMs”)</a:t>
            </a:r>
          </a:p>
          <a:p>
            <a:pPr marL="274637" lvl="1" indent="0">
              <a:buNone/>
            </a:pPr>
            <a:endParaRPr lang="en-US" b="0" dirty="0"/>
          </a:p>
          <a:p>
            <a:pPr marL="0" indent="0">
              <a:buNone/>
            </a:pPr>
            <a:endParaRPr lang="en-US" b="0" dirty="0"/>
          </a:p>
          <a:p>
            <a:pPr marL="0" indent="0">
              <a:buNone/>
            </a:pPr>
            <a:endParaRPr lang="en-US" b="0" dirty="0"/>
          </a:p>
          <a:p>
            <a:pPr marL="0" indent="0">
              <a:buNone/>
            </a:pPr>
            <a:endParaRPr lang="en-US" b="0" dirty="0"/>
          </a:p>
        </p:txBody>
      </p:sp>
    </p:spTree>
    <p:extLst>
      <p:ext uri="{BB962C8B-B14F-4D97-AF65-F5344CB8AC3E}">
        <p14:creationId xmlns:p14="http://schemas.microsoft.com/office/powerpoint/2010/main" val="1362344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MACRA Development/Implementation Timeline</a:t>
            </a:r>
            <a:endParaRPr lang="en-US" sz="3000" b="1" dirty="0"/>
          </a:p>
        </p:txBody>
      </p:sp>
      <p:sp>
        <p:nvSpPr>
          <p:cNvPr id="4" name="Slide Number Placeholder 3"/>
          <p:cNvSpPr>
            <a:spLocks noGrp="1"/>
          </p:cNvSpPr>
          <p:nvPr>
            <p:ph type="sldNum" sz="quarter" idx="10"/>
          </p:nvPr>
        </p:nvSpPr>
        <p:spPr/>
        <p:txBody>
          <a:bodyPr/>
          <a:lstStyle/>
          <a:p>
            <a:fld id="{98B210DC-4D15-41AB-92E7-0B965A7798DD}" type="slidenum">
              <a:rPr lang="en-US" smtClean="0"/>
              <a:pPr/>
              <a:t>6</a:t>
            </a:fld>
            <a:endParaRPr lang="en-US" dirty="0"/>
          </a:p>
        </p:txBody>
      </p:sp>
      <p:sp>
        <p:nvSpPr>
          <p:cNvPr id="5" name="Trapezoid 4"/>
          <p:cNvSpPr/>
          <p:nvPr/>
        </p:nvSpPr>
        <p:spPr bwMode="ltGray">
          <a:xfrm>
            <a:off x="3383854" y="2712788"/>
            <a:ext cx="2402991" cy="928721"/>
          </a:xfrm>
          <a:prstGeom prst="trapezoid">
            <a:avLst/>
          </a:prstGeom>
          <a:solidFill>
            <a:srgbClr val="EB8C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cxnSp>
        <p:nvCxnSpPr>
          <p:cNvPr id="8" name="Straight Arrow Connector 7"/>
          <p:cNvCxnSpPr/>
          <p:nvPr/>
        </p:nvCxnSpPr>
        <p:spPr>
          <a:xfrm>
            <a:off x="995088" y="3728408"/>
            <a:ext cx="9667910" cy="7183"/>
          </a:xfrm>
          <a:prstGeom prst="straightConnector1">
            <a:avLst/>
          </a:prstGeom>
          <a:ln w="28575">
            <a:solidFill>
              <a:srgbClr val="968C6D"/>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061215" y="2265503"/>
            <a:ext cx="765321" cy="661720"/>
          </a:xfrm>
          <a:prstGeom prst="rect">
            <a:avLst/>
          </a:prstGeom>
        </p:spPr>
        <p:txBody>
          <a:bodyPr wrap="square" lIns="0" tIns="0" rIns="0" bIns="0">
            <a:spAutoFit/>
          </a:bodyPr>
          <a:lstStyle/>
          <a:p>
            <a:r>
              <a:rPr lang="en-GB" sz="1500" b="1" i="1" dirty="0" smtClean="0">
                <a:solidFill>
                  <a:schemeClr val="accent2"/>
                </a:solidFill>
                <a:latin typeface="Arial" panose="020B0604020202020204" pitchFamily="34" charset="0"/>
                <a:cs typeface="Arial" panose="020B0604020202020204" pitchFamily="34" charset="0"/>
              </a:rPr>
              <a:t>~April</a:t>
            </a:r>
            <a:endParaRPr lang="en-GB" sz="1500" b="1" i="1" dirty="0">
              <a:solidFill>
                <a:schemeClr val="accent2"/>
              </a:solidFill>
              <a:latin typeface="Arial" panose="020B0604020202020204" pitchFamily="34" charset="0"/>
              <a:cs typeface="Arial" panose="020B0604020202020204" pitchFamily="34" charset="0"/>
            </a:endParaRPr>
          </a:p>
          <a:p>
            <a:r>
              <a:rPr lang="en-GB" sz="1400" dirty="0" smtClean="0">
                <a:latin typeface="Arial" panose="020B0604020202020204" pitchFamily="34" charset="0"/>
                <a:cs typeface="Arial" panose="020B0604020202020204" pitchFamily="34" charset="0"/>
              </a:rPr>
              <a:t>Proposed </a:t>
            </a:r>
          </a:p>
          <a:p>
            <a:r>
              <a:rPr lang="en-GB" sz="1400" dirty="0" smtClean="0">
                <a:latin typeface="Arial" panose="020B0604020202020204" pitchFamily="34" charset="0"/>
                <a:cs typeface="Arial" panose="020B0604020202020204" pitchFamily="34" charset="0"/>
              </a:rPr>
              <a:t>Rule</a:t>
            </a:r>
            <a:endParaRPr lang="en-GB" sz="1400" dirty="0">
              <a:latin typeface="Arial" panose="020B0604020202020204" pitchFamily="34" charset="0"/>
              <a:cs typeface="Arial" panose="020B0604020202020204" pitchFamily="34" charset="0"/>
            </a:endParaRPr>
          </a:p>
        </p:txBody>
      </p:sp>
      <p:cxnSp>
        <p:nvCxnSpPr>
          <p:cNvPr id="22" name="Straight Arrow Connector 21"/>
          <p:cNvCxnSpPr/>
          <p:nvPr/>
        </p:nvCxnSpPr>
        <p:spPr>
          <a:xfrm flipH="1" flipV="1">
            <a:off x="1995791" y="2321085"/>
            <a:ext cx="2350" cy="1407325"/>
          </a:xfrm>
          <a:prstGeom prst="straightConnector1">
            <a:avLst/>
          </a:prstGeom>
          <a:ln w="12700">
            <a:solidFill>
              <a:schemeClr val="accent2"/>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2905378" y="2347211"/>
            <a:ext cx="5776" cy="1369886"/>
          </a:xfrm>
          <a:prstGeom prst="straightConnector1">
            <a:avLst/>
          </a:prstGeom>
          <a:ln w="12700">
            <a:solidFill>
              <a:srgbClr val="EB8C00"/>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aphicFrame>
        <p:nvGraphicFramePr>
          <p:cNvPr id="29" name="Table 28"/>
          <p:cNvGraphicFramePr>
            <a:graphicFrameLocks noGrp="1"/>
          </p:cNvGraphicFramePr>
          <p:nvPr>
            <p:extLst/>
          </p:nvPr>
        </p:nvGraphicFramePr>
        <p:xfrm>
          <a:off x="1011827" y="3845203"/>
          <a:ext cx="9555644" cy="543775"/>
        </p:xfrm>
        <a:graphic>
          <a:graphicData uri="http://schemas.openxmlformats.org/drawingml/2006/table">
            <a:tbl>
              <a:tblPr firstRow="1" bandRow="1"/>
              <a:tblGrid>
                <a:gridCol w="2388911"/>
                <a:gridCol w="2388911"/>
                <a:gridCol w="2388911"/>
                <a:gridCol w="2388911"/>
              </a:tblGrid>
              <a:tr h="543775">
                <a:tc>
                  <a:txBody>
                    <a:bodyPr/>
                    <a:lstStyle/>
                    <a:p>
                      <a:pPr algn="ctr"/>
                      <a:r>
                        <a:rPr lang="en-GB" sz="1600" b="1" i="0" dirty="0" smtClean="0">
                          <a:solidFill>
                            <a:schemeClr val="tx1"/>
                          </a:solidFill>
                          <a:latin typeface="Arial" panose="020B0604020202020204" pitchFamily="34" charset="0"/>
                          <a:cs typeface="Arial" panose="020B0604020202020204" pitchFamily="34" charset="0"/>
                        </a:rPr>
                        <a:t>2016</a:t>
                      </a:r>
                      <a:endParaRPr lang="en-GB" sz="1600" b="1" i="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GB" sz="1600" b="1" i="0" dirty="0" smtClean="0">
                          <a:solidFill>
                            <a:schemeClr val="tx1"/>
                          </a:solidFill>
                          <a:latin typeface="Arial" panose="020B0604020202020204" pitchFamily="34" charset="0"/>
                          <a:cs typeface="Arial" panose="020B0604020202020204" pitchFamily="34" charset="0"/>
                        </a:rPr>
                        <a:t>2017</a:t>
                      </a:r>
                      <a:endParaRPr lang="en-GB" sz="1600" b="1" i="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GB" sz="1600" b="1" i="0" dirty="0" smtClean="0">
                          <a:solidFill>
                            <a:schemeClr val="tx1"/>
                          </a:solidFill>
                          <a:latin typeface="Arial" panose="020B0604020202020204" pitchFamily="34" charset="0"/>
                          <a:cs typeface="Arial" panose="020B0604020202020204" pitchFamily="34" charset="0"/>
                        </a:rPr>
                        <a:t>2018</a:t>
                      </a:r>
                      <a:endParaRPr lang="en-GB" sz="1600" b="1" i="0" dirty="0">
                        <a:solidFill>
                          <a:schemeClr val="tx1"/>
                        </a:solidFill>
                        <a:latin typeface="Arial" panose="020B0604020202020204" pitchFamily="34" charset="0"/>
                        <a:cs typeface="Arial" panose="020B0604020202020204" pitchFamily="34" charset="0"/>
                      </a:endParaRPr>
                    </a:p>
                  </a:txBody>
                  <a:tcPr anchor="ctr"/>
                </a:tc>
                <a:tc>
                  <a:txBody>
                    <a:bodyPr/>
                    <a:lstStyle/>
                    <a:p>
                      <a:pPr algn="ctr"/>
                      <a:r>
                        <a:rPr lang="en-GB" sz="1600" b="1" i="0" dirty="0" smtClean="0">
                          <a:solidFill>
                            <a:schemeClr val="tx1"/>
                          </a:solidFill>
                          <a:latin typeface="Arial" panose="020B0604020202020204" pitchFamily="34" charset="0"/>
                          <a:cs typeface="Arial" panose="020B0604020202020204" pitchFamily="34" charset="0"/>
                        </a:rPr>
                        <a:t>2019</a:t>
                      </a:r>
                      <a:endParaRPr lang="en-GB" sz="1600" b="1" i="0" dirty="0">
                        <a:solidFill>
                          <a:schemeClr val="tx1"/>
                        </a:solidFill>
                        <a:latin typeface="Arial" panose="020B0604020202020204" pitchFamily="34" charset="0"/>
                        <a:cs typeface="Arial" panose="020B0604020202020204" pitchFamily="34" charset="0"/>
                      </a:endParaRPr>
                    </a:p>
                  </a:txBody>
                  <a:tcPr anchor="ctr"/>
                </a:tc>
              </a:tr>
            </a:tbl>
          </a:graphicData>
        </a:graphic>
      </p:graphicFrame>
      <p:sp>
        <p:nvSpPr>
          <p:cNvPr id="31" name="Rectangle 30"/>
          <p:cNvSpPr/>
          <p:nvPr/>
        </p:nvSpPr>
        <p:spPr>
          <a:xfrm>
            <a:off x="3001193" y="2266512"/>
            <a:ext cx="917664" cy="446276"/>
          </a:xfrm>
          <a:prstGeom prst="rect">
            <a:avLst/>
          </a:prstGeom>
        </p:spPr>
        <p:txBody>
          <a:bodyPr wrap="square" lIns="0" tIns="0" rIns="0" bIns="0">
            <a:spAutoFit/>
          </a:bodyPr>
          <a:lstStyle/>
          <a:p>
            <a:r>
              <a:rPr lang="en-GB" sz="1500" b="1" i="1" dirty="0" smtClean="0">
                <a:solidFill>
                  <a:schemeClr val="accent2"/>
                </a:solidFill>
                <a:latin typeface="Arial" panose="020B0604020202020204" pitchFamily="34" charset="0"/>
                <a:cs typeface="Arial" panose="020B0604020202020204" pitchFamily="34" charset="0"/>
              </a:rPr>
              <a:t>~October</a:t>
            </a:r>
            <a:endParaRPr lang="en-GB" sz="1500" b="1" i="1" dirty="0">
              <a:solidFill>
                <a:schemeClr val="accent2"/>
              </a:solidFill>
              <a:latin typeface="Arial" panose="020B0604020202020204" pitchFamily="34" charset="0"/>
              <a:cs typeface="Arial" panose="020B0604020202020204" pitchFamily="34" charset="0"/>
            </a:endParaRPr>
          </a:p>
          <a:p>
            <a:r>
              <a:rPr lang="en-GB" sz="1400" dirty="0" smtClean="0">
                <a:latin typeface="Arial" panose="020B0604020202020204" pitchFamily="34" charset="0"/>
                <a:cs typeface="Arial" panose="020B0604020202020204" pitchFamily="34" charset="0"/>
              </a:rPr>
              <a:t>Final Rule</a:t>
            </a:r>
            <a:endParaRPr lang="en-GB" sz="1400" dirty="0">
              <a:latin typeface="Arial" panose="020B0604020202020204" pitchFamily="34" charset="0"/>
              <a:cs typeface="Arial" panose="020B0604020202020204" pitchFamily="34" charset="0"/>
            </a:endParaRPr>
          </a:p>
        </p:txBody>
      </p:sp>
      <p:cxnSp>
        <p:nvCxnSpPr>
          <p:cNvPr id="33" name="Straight Arrow Connector 32"/>
          <p:cNvCxnSpPr/>
          <p:nvPr/>
        </p:nvCxnSpPr>
        <p:spPr>
          <a:xfrm flipH="1" flipV="1">
            <a:off x="3138282" y="3735593"/>
            <a:ext cx="4163" cy="1407321"/>
          </a:xfrm>
          <a:prstGeom prst="straightConnector1">
            <a:avLst/>
          </a:prstGeom>
          <a:ln w="12700">
            <a:solidFill>
              <a:schemeClr val="accent4"/>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2061215" y="5009365"/>
            <a:ext cx="1482694" cy="1031051"/>
          </a:xfrm>
          <a:prstGeom prst="rect">
            <a:avLst/>
          </a:prstGeom>
        </p:spPr>
        <p:txBody>
          <a:bodyPr wrap="square" lIns="0" tIns="0" rIns="0" bIns="0">
            <a:spAutoFit/>
          </a:bodyPr>
          <a:lstStyle/>
          <a:p>
            <a:r>
              <a:rPr lang="en-GB" sz="1500" b="1" i="1" dirty="0" smtClean="0">
                <a:solidFill>
                  <a:schemeClr val="accent2"/>
                </a:solidFill>
                <a:latin typeface="Arial" panose="020B0604020202020204" pitchFamily="34" charset="0"/>
                <a:cs typeface="Arial" panose="020B0604020202020204" pitchFamily="34" charset="0"/>
              </a:rPr>
              <a:t>November</a:t>
            </a:r>
            <a:endParaRPr lang="en-GB" sz="1500" b="1" i="1" dirty="0">
              <a:solidFill>
                <a:schemeClr val="accent1"/>
              </a:solidFill>
              <a:latin typeface="Arial" panose="020B0604020202020204" pitchFamily="34" charset="0"/>
              <a:cs typeface="Arial" panose="020B0604020202020204" pitchFamily="34" charset="0"/>
            </a:endParaRPr>
          </a:p>
          <a:p>
            <a:r>
              <a:rPr lang="en-GB" sz="1400" dirty="0" smtClean="0">
                <a:latin typeface="Arial" panose="020B0604020202020204" pitchFamily="34" charset="0"/>
                <a:cs typeface="Arial" panose="020B0604020202020204" pitchFamily="34" charset="0"/>
              </a:rPr>
              <a:t>CMS releases list of MIPS measures &amp; APM criteria</a:t>
            </a:r>
            <a:endParaRPr lang="en-GB" sz="1400" dirty="0">
              <a:latin typeface="Arial" panose="020B0604020202020204" pitchFamily="34" charset="0"/>
              <a:cs typeface="Arial" panose="020B0604020202020204" pitchFamily="34" charset="0"/>
            </a:endParaRPr>
          </a:p>
          <a:p>
            <a:endParaRPr lang="en-GB" sz="1000" dirty="0">
              <a:latin typeface="+mj-lt"/>
            </a:endParaRPr>
          </a:p>
        </p:txBody>
      </p:sp>
      <p:sp>
        <p:nvSpPr>
          <p:cNvPr id="37" name="TextBox 36"/>
          <p:cNvSpPr txBox="1"/>
          <p:nvPr/>
        </p:nvSpPr>
        <p:spPr>
          <a:xfrm>
            <a:off x="3477348" y="2791167"/>
            <a:ext cx="2204848" cy="800219"/>
          </a:xfrm>
          <a:prstGeom prst="rect">
            <a:avLst/>
          </a:prstGeom>
          <a:noFill/>
        </p:spPr>
        <p:txBody>
          <a:bodyPr wrap="square" lIns="0" tIns="0" rIns="0" bIns="0" rtlCol="0">
            <a:spAutoFit/>
          </a:bodyPr>
          <a:lstStyle/>
          <a:p>
            <a:pPr algn="ctr"/>
            <a:r>
              <a:rPr lang="en-US" sz="1300" b="1" i="1" u="none" dirty="0" smtClean="0">
                <a:solidFill>
                  <a:schemeClr val="bg1"/>
                </a:solidFill>
                <a:latin typeface="Arial" panose="020B0604020202020204" pitchFamily="34" charset="0"/>
                <a:cs typeface="Arial" panose="020B0604020202020204" pitchFamily="34" charset="0"/>
              </a:rPr>
              <a:t>Threshold Year for </a:t>
            </a:r>
            <a:r>
              <a:rPr lang="en-US" sz="1300" b="1" i="1" dirty="0" smtClean="0">
                <a:solidFill>
                  <a:schemeClr val="bg1"/>
                </a:solidFill>
                <a:latin typeface="Arial" panose="020B0604020202020204" pitchFamily="34" charset="0"/>
                <a:cs typeface="Arial" panose="020B0604020202020204" pitchFamily="34" charset="0"/>
              </a:rPr>
              <a:t>Advanced </a:t>
            </a:r>
            <a:r>
              <a:rPr lang="en-US" sz="1300" b="1" i="1" u="none" dirty="0" smtClean="0">
                <a:solidFill>
                  <a:schemeClr val="bg1"/>
                </a:solidFill>
                <a:latin typeface="Arial" panose="020B0604020202020204" pitchFamily="34" charset="0"/>
                <a:cs typeface="Arial" panose="020B0604020202020204" pitchFamily="34" charset="0"/>
              </a:rPr>
              <a:t>APM Eligibility and MIPS Performance Year for 2019 Adjustments</a:t>
            </a:r>
            <a:endParaRPr lang="en-US" sz="1300" b="1" i="1" u="none" dirty="0">
              <a:solidFill>
                <a:schemeClr val="bg1"/>
              </a:solidFill>
              <a:latin typeface="Arial" panose="020B0604020202020204" pitchFamily="34" charset="0"/>
              <a:cs typeface="Arial" panose="020B0604020202020204" pitchFamily="34" charset="0"/>
            </a:endParaRPr>
          </a:p>
        </p:txBody>
      </p:sp>
      <p:sp>
        <p:nvSpPr>
          <p:cNvPr id="40" name="Trapezoid 39"/>
          <p:cNvSpPr/>
          <p:nvPr/>
        </p:nvSpPr>
        <p:spPr bwMode="ltGray">
          <a:xfrm>
            <a:off x="8160653" y="3230429"/>
            <a:ext cx="2402991" cy="419600"/>
          </a:xfrm>
          <a:prstGeom prst="trapezoid">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mj-lt"/>
            </a:endParaRPr>
          </a:p>
        </p:txBody>
      </p:sp>
      <p:sp>
        <p:nvSpPr>
          <p:cNvPr id="42" name="TextBox 41"/>
          <p:cNvSpPr txBox="1"/>
          <p:nvPr/>
        </p:nvSpPr>
        <p:spPr>
          <a:xfrm>
            <a:off x="8332668" y="3247669"/>
            <a:ext cx="2135698" cy="400110"/>
          </a:xfrm>
          <a:prstGeom prst="rect">
            <a:avLst/>
          </a:prstGeom>
          <a:noFill/>
        </p:spPr>
        <p:txBody>
          <a:bodyPr wrap="square" lIns="0" tIns="0" rIns="0" bIns="0" rtlCol="0">
            <a:spAutoFit/>
          </a:bodyPr>
          <a:lstStyle/>
          <a:p>
            <a:pPr algn="ctr"/>
            <a:r>
              <a:rPr lang="en-US" sz="1300" b="1" i="1" u="none" dirty="0" smtClean="0">
                <a:solidFill>
                  <a:schemeClr val="bg1"/>
                </a:solidFill>
                <a:latin typeface="Arial" panose="020B0604020202020204" pitchFamily="34" charset="0"/>
                <a:cs typeface="Arial" panose="020B0604020202020204" pitchFamily="34" charset="0"/>
              </a:rPr>
              <a:t>First MIPS Adjustments &amp; APM Incentives Applied </a:t>
            </a:r>
            <a:endParaRPr lang="en-US" sz="1300" b="1" i="1" u="none" dirty="0">
              <a:solidFill>
                <a:schemeClr val="bg1"/>
              </a:solidFill>
              <a:latin typeface="Arial" panose="020B0604020202020204" pitchFamily="34" charset="0"/>
              <a:cs typeface="Arial" panose="020B0604020202020204" pitchFamily="34" charset="0"/>
            </a:endParaRPr>
          </a:p>
        </p:txBody>
      </p:sp>
      <p:cxnSp>
        <p:nvCxnSpPr>
          <p:cNvPr id="45" name="Straight Arrow Connector 44"/>
          <p:cNvCxnSpPr/>
          <p:nvPr/>
        </p:nvCxnSpPr>
        <p:spPr>
          <a:xfrm flipH="1" flipV="1">
            <a:off x="5777474" y="1957589"/>
            <a:ext cx="6553" cy="1754429"/>
          </a:xfrm>
          <a:prstGeom prst="straightConnector1">
            <a:avLst/>
          </a:prstGeom>
          <a:ln w="12700">
            <a:solidFill>
              <a:schemeClr val="accent2"/>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5862092" y="1957589"/>
            <a:ext cx="1530958" cy="1031051"/>
          </a:xfrm>
          <a:prstGeom prst="rect">
            <a:avLst/>
          </a:prstGeom>
        </p:spPr>
        <p:txBody>
          <a:bodyPr wrap="square" lIns="0" tIns="0" rIns="0" bIns="0">
            <a:spAutoFit/>
          </a:bodyPr>
          <a:lstStyle/>
          <a:p>
            <a:r>
              <a:rPr lang="en-GB" sz="1500" b="1" i="1" dirty="0" smtClean="0">
                <a:solidFill>
                  <a:schemeClr val="accent2"/>
                </a:solidFill>
                <a:latin typeface="Arial" panose="020B0604020202020204" pitchFamily="34" charset="0"/>
                <a:cs typeface="Arial" panose="020B0604020202020204" pitchFamily="34" charset="0"/>
              </a:rPr>
              <a:t>January</a:t>
            </a:r>
            <a:endParaRPr lang="en-GB" sz="1500" b="1" i="1" dirty="0">
              <a:solidFill>
                <a:schemeClr val="accent1"/>
              </a:solidFill>
              <a:latin typeface="Arial" panose="020B0604020202020204" pitchFamily="34" charset="0"/>
              <a:cs typeface="Arial" panose="020B0604020202020204" pitchFamily="34" charset="0"/>
            </a:endParaRPr>
          </a:p>
          <a:p>
            <a:r>
              <a:rPr lang="en-GB" sz="1400" dirty="0" smtClean="0">
                <a:latin typeface="Arial" panose="020B0604020202020204" pitchFamily="34" charset="0"/>
                <a:cs typeface="Arial" panose="020B0604020202020204" pitchFamily="34" charset="0"/>
              </a:rPr>
              <a:t>New Resource Use codes included in claims</a:t>
            </a:r>
            <a:endParaRPr lang="en-GB" sz="1400" dirty="0">
              <a:latin typeface="Arial" panose="020B0604020202020204" pitchFamily="34" charset="0"/>
              <a:cs typeface="Arial" panose="020B0604020202020204" pitchFamily="34" charset="0"/>
            </a:endParaRPr>
          </a:p>
          <a:p>
            <a:endParaRPr lang="en-GB" sz="1000" dirty="0">
              <a:latin typeface="+mj-lt"/>
            </a:endParaRPr>
          </a:p>
        </p:txBody>
      </p:sp>
      <p:sp>
        <p:nvSpPr>
          <p:cNvPr id="50" name="TextBox 49"/>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cs typeface="Arial" panose="020B0604020202020204" pitchFamily="34" charset="0"/>
              </a:rPr>
              <a:t>Confidential: This material is intended solely for informational purposes </a:t>
            </a:r>
          </a:p>
        </p:txBody>
      </p:sp>
      <p:sp>
        <p:nvSpPr>
          <p:cNvPr id="23" name="TextBox 22"/>
          <p:cNvSpPr txBox="1"/>
          <p:nvPr/>
        </p:nvSpPr>
        <p:spPr>
          <a:xfrm>
            <a:off x="3666578" y="1977070"/>
            <a:ext cx="1775994" cy="400110"/>
          </a:xfrm>
          <a:prstGeom prst="rect">
            <a:avLst/>
          </a:prstGeom>
          <a:noFill/>
        </p:spPr>
        <p:txBody>
          <a:bodyPr wrap="square" lIns="0" tIns="0" rIns="0" bIns="0" rtlCol="0">
            <a:spAutoFit/>
          </a:bodyPr>
          <a:lstStyle/>
          <a:p>
            <a:pPr algn="ctr"/>
            <a:r>
              <a:rPr lang="en-US" sz="1300" b="1" i="1" u="none" dirty="0" smtClean="0">
                <a:solidFill>
                  <a:schemeClr val="bg1"/>
                </a:solidFill>
                <a:latin typeface="Arial" panose="020B0604020202020204" pitchFamily="34" charset="0"/>
                <a:cs typeface="Arial" panose="020B0604020202020204" pitchFamily="34" charset="0"/>
              </a:rPr>
              <a:t>Threshold Year for APM Eligibility</a:t>
            </a:r>
            <a:endParaRPr lang="en-US" sz="1300" b="1" i="1" u="none"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3913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t>Physician Payment Structure: The Next 10 </a:t>
            </a:r>
            <a:r>
              <a:rPr lang="en-US" sz="3000" b="1" dirty="0" smtClean="0"/>
              <a:t>Years</a:t>
            </a:r>
            <a:endParaRPr lang="en-US" sz="3000" dirty="0"/>
          </a:p>
        </p:txBody>
      </p:sp>
      <p:sp>
        <p:nvSpPr>
          <p:cNvPr id="4" name="Slide Number Placeholder 3"/>
          <p:cNvSpPr>
            <a:spLocks noGrp="1"/>
          </p:cNvSpPr>
          <p:nvPr>
            <p:ph type="sldNum" sz="quarter" idx="10"/>
          </p:nvPr>
        </p:nvSpPr>
        <p:spPr/>
        <p:txBody>
          <a:bodyPr/>
          <a:lstStyle/>
          <a:p>
            <a:fld id="{AE9BA112-7AAC-4134-B26F-E279470DBE98}" type="slidenum">
              <a:rPr lang="en-US" smtClean="0"/>
              <a:pPr/>
              <a:t>7</a:t>
            </a:fld>
            <a:endParaRPr lang="en-US" dirty="0"/>
          </a:p>
        </p:txBody>
      </p:sp>
      <p:graphicFrame>
        <p:nvGraphicFramePr>
          <p:cNvPr id="5" name="Table 4"/>
          <p:cNvGraphicFramePr>
            <a:graphicFrameLocks noGrp="1"/>
          </p:cNvGraphicFramePr>
          <p:nvPr>
            <p:extLst/>
          </p:nvPr>
        </p:nvGraphicFramePr>
        <p:xfrm>
          <a:off x="609599" y="1808831"/>
          <a:ext cx="10764253" cy="3515013"/>
        </p:xfrm>
        <a:graphic>
          <a:graphicData uri="http://schemas.openxmlformats.org/drawingml/2006/table">
            <a:tbl>
              <a:tblPr/>
              <a:tblGrid>
                <a:gridCol w="810769"/>
                <a:gridCol w="810769"/>
                <a:gridCol w="810769"/>
                <a:gridCol w="810769"/>
                <a:gridCol w="810769"/>
                <a:gridCol w="810769"/>
                <a:gridCol w="810769"/>
                <a:gridCol w="810769"/>
                <a:gridCol w="810769"/>
                <a:gridCol w="810769"/>
                <a:gridCol w="810769"/>
                <a:gridCol w="1845794"/>
              </a:tblGrid>
              <a:tr h="387962">
                <a:tc>
                  <a:txBody>
                    <a:bodyPr/>
                    <a:lstStyle/>
                    <a:p>
                      <a:pPr algn="ctr" fontAlgn="ctr"/>
                      <a:r>
                        <a:rPr lang="en-US" sz="1900" b="1" i="0" u="none" strike="noStrike" dirty="0">
                          <a:solidFill>
                            <a:srgbClr val="FFFFFF"/>
                          </a:solidFill>
                          <a:effectLst/>
                          <a:latin typeface="Arial" panose="020B0604020202020204" pitchFamily="34" charset="0"/>
                          <a:cs typeface="Arial" panose="020B0604020202020204" pitchFamily="34" charset="0"/>
                        </a:rPr>
                        <a:t>2015</a:t>
                      </a:r>
                    </a:p>
                  </a:txBody>
                  <a:tcPr marL="9525" marR="9525" marT="9525" marB="0" anchor="ctr">
                    <a:lnL>
                      <a:noFill/>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2016</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2017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2018</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2019</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2020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2021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2022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2023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2024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2025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c>
                  <a:txBody>
                    <a:bodyPr/>
                    <a:lstStyle/>
                    <a:p>
                      <a:pPr algn="ctr" fontAlgn="ctr"/>
                      <a:r>
                        <a:rPr lang="en-US" sz="1900" b="1" i="0" u="none" strike="noStrike">
                          <a:solidFill>
                            <a:srgbClr val="FFFFFF"/>
                          </a:solidFill>
                          <a:effectLst/>
                          <a:latin typeface="Arial" panose="020B0604020202020204" pitchFamily="34" charset="0"/>
                          <a:cs typeface="Arial" panose="020B0604020202020204" pitchFamily="34" charset="0"/>
                        </a:rPr>
                        <a:t>2026+</a:t>
                      </a:r>
                    </a:p>
                  </a:txBody>
                  <a:tcPr marL="9525" marR="9525" marT="9525" marB="0" anchor="ctr">
                    <a:lnL w="6350" cap="flat" cmpd="sng" algn="ctr">
                      <a:solidFill>
                        <a:srgbClr val="BFBFBF"/>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404040"/>
                    </a:solidFill>
                  </a:tcPr>
                </a:tc>
              </a:tr>
              <a:tr h="387962">
                <a:tc>
                  <a:txBody>
                    <a:bodyPr/>
                    <a:lstStyle/>
                    <a:p>
                      <a:pPr algn="l" fontAlgn="b"/>
                      <a:r>
                        <a:rPr lang="en-US" sz="1900" b="0" i="0" u="none" strike="noStrike" dirty="0">
                          <a:solidFill>
                            <a:srgbClr val="000000"/>
                          </a:solidFill>
                          <a:effectLst/>
                          <a:latin typeface="Arial" panose="020B0604020202020204" pitchFamily="34" charset="0"/>
                          <a:cs typeface="Arial" panose="020B0604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c>
                  <a:txBody>
                    <a:bodyPr/>
                    <a:lstStyle/>
                    <a:p>
                      <a:pPr algn="l" fontAlgn="b"/>
                      <a:r>
                        <a:rPr lang="en-US" sz="1900" b="0" i="0" u="none" strike="noStrike">
                          <a:solidFill>
                            <a:srgbClr val="000000"/>
                          </a:solidFill>
                          <a:effectLst/>
                          <a:latin typeface="Arial" panose="020B0604020202020204" pitchFamily="34" charset="0"/>
                          <a:cs typeface="Arial" panose="020B0604020202020204" pitchFamily="34" charset="0"/>
                        </a:rPr>
                        <a:t> </a:t>
                      </a:r>
                    </a:p>
                  </a:txBody>
                  <a:tcPr marL="9525" marR="9525" marT="9525" marB="0" anchor="b">
                    <a:lnL w="6350" cap="flat" cmpd="sng" algn="ctr">
                      <a:solidFill>
                        <a:srgbClr val="BFBFBF"/>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FF"/>
                    </a:solidFill>
                  </a:tcPr>
                </a:tc>
              </a:tr>
              <a:tr h="784087">
                <a:tc gridSpan="12">
                  <a:txBody>
                    <a:bodyPr/>
                    <a:lstStyle/>
                    <a:p>
                      <a:pPr algn="ctr" fontAlgn="b"/>
                      <a:r>
                        <a:rPr lang="en-US" sz="1900" b="1" i="0" u="none" strike="noStrike" dirty="0">
                          <a:solidFill>
                            <a:srgbClr val="000000"/>
                          </a:solidFill>
                          <a:effectLst/>
                          <a:latin typeface="Arial" panose="020B0604020202020204" pitchFamily="34" charset="0"/>
                          <a:cs typeface="Arial" panose="020B0604020202020204" pitchFamily="34" charset="0"/>
                        </a:rPr>
                        <a:t>Annual Updates</a:t>
                      </a:r>
                      <a:br>
                        <a:rPr lang="en-US" sz="1900" b="1" i="0" u="none" strike="noStrike" dirty="0">
                          <a:solidFill>
                            <a:srgbClr val="000000"/>
                          </a:solidFill>
                          <a:effectLst/>
                          <a:latin typeface="Arial" panose="020B0604020202020204" pitchFamily="34" charset="0"/>
                          <a:cs typeface="Arial" panose="020B0604020202020204" pitchFamily="34" charset="0"/>
                        </a:rPr>
                      </a:br>
                      <a:r>
                        <a:rPr lang="en-US" sz="1900" b="0" i="1" u="none" strike="noStrike" dirty="0" smtClean="0">
                          <a:solidFill>
                            <a:srgbClr val="000000"/>
                          </a:solidFill>
                          <a:effectLst/>
                          <a:latin typeface="Arial" panose="020B0604020202020204" pitchFamily="34" charset="0"/>
                          <a:cs typeface="Arial" panose="020B0604020202020204" pitchFamily="34" charset="0"/>
                        </a:rPr>
                        <a:t>In 2019, physicians</a:t>
                      </a:r>
                      <a:r>
                        <a:rPr lang="en-US" sz="1900" b="0" i="1" u="none" strike="noStrike" baseline="0" dirty="0" smtClean="0">
                          <a:solidFill>
                            <a:srgbClr val="000000"/>
                          </a:solidFill>
                          <a:effectLst/>
                          <a:latin typeface="Arial" panose="020B0604020202020204" pitchFamily="34" charset="0"/>
                          <a:cs typeface="Arial" panose="020B0604020202020204" pitchFamily="34" charset="0"/>
                        </a:rPr>
                        <a:t> elect to participate in one of two adjustment mechanisms: </a:t>
                      </a:r>
                    </a:p>
                    <a:p>
                      <a:pPr algn="ctr" fontAlgn="b"/>
                      <a:r>
                        <a:rPr lang="en-US" sz="1900" b="0" i="1" u="none" strike="noStrike" baseline="0" dirty="0" smtClean="0">
                          <a:solidFill>
                            <a:srgbClr val="000000"/>
                          </a:solidFill>
                          <a:effectLst/>
                          <a:latin typeface="Arial" panose="020B0604020202020204" pitchFamily="34" charset="0"/>
                          <a:cs typeface="Arial" panose="020B0604020202020204" pitchFamily="34" charset="0"/>
                        </a:rPr>
                        <a:t>Merit Based Incentive System (“MIPS”) or Alternative Payment Model (“APM”) Programs</a:t>
                      </a:r>
                      <a:endParaRPr lang="en-US" sz="1900" b="0" i="1"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D7D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60884">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Jan-Jun</a:t>
                      </a:r>
                      <a:br>
                        <a:rPr lang="en-US" sz="1700" b="0" i="0" u="none" strike="noStrike" dirty="0">
                          <a:solidFill>
                            <a:srgbClr val="000000"/>
                          </a:solidFill>
                          <a:effectLst/>
                          <a:latin typeface="Arial" panose="020B0604020202020204" pitchFamily="34" charset="0"/>
                          <a:cs typeface="Arial" panose="020B0604020202020204" pitchFamily="34" charset="0"/>
                        </a:rPr>
                      </a:br>
                      <a:r>
                        <a:rPr lang="en-US" sz="1700" b="0" i="0" u="none" strike="noStrike" dirty="0">
                          <a:solidFill>
                            <a:srgbClr val="000000"/>
                          </a:solidFill>
                          <a:effectLst/>
                          <a:latin typeface="Arial" panose="020B0604020202020204" pitchFamily="34" charset="0"/>
                          <a:cs typeface="Arial" panose="020B0604020202020204" pitchFamily="34" charset="0"/>
                        </a:rPr>
                        <a:t>0%</a:t>
                      </a:r>
                      <a:br>
                        <a:rPr lang="en-US" sz="1700" b="0" i="0" u="none" strike="noStrike" dirty="0">
                          <a:solidFill>
                            <a:srgbClr val="000000"/>
                          </a:solidFill>
                          <a:effectLst/>
                          <a:latin typeface="Arial" panose="020B0604020202020204" pitchFamily="34" charset="0"/>
                          <a:cs typeface="Arial" panose="020B0604020202020204" pitchFamily="34" charset="0"/>
                        </a:rPr>
                      </a:br>
                      <a:r>
                        <a:rPr lang="en-US" sz="1700" b="0" i="0" u="none" strike="noStrike" dirty="0">
                          <a:solidFill>
                            <a:srgbClr val="000000"/>
                          </a:solidFill>
                          <a:effectLst/>
                          <a:latin typeface="Arial" panose="020B0604020202020204" pitchFamily="34" charset="0"/>
                          <a:cs typeface="Arial" panose="020B0604020202020204" pitchFamily="34" charset="0"/>
                        </a:rPr>
                        <a:t>Jul-Dec</a:t>
                      </a:r>
                      <a:br>
                        <a:rPr lang="en-US" sz="1700" b="0" i="0" u="none" strike="noStrike" dirty="0">
                          <a:solidFill>
                            <a:srgbClr val="000000"/>
                          </a:solidFill>
                          <a:effectLst/>
                          <a:latin typeface="Arial" panose="020B0604020202020204" pitchFamily="34" charset="0"/>
                          <a:cs typeface="Arial" panose="020B0604020202020204" pitchFamily="34" charset="0"/>
                        </a:rPr>
                      </a:br>
                      <a:r>
                        <a:rPr lang="en-US" sz="1700" b="0" i="0" u="none" strike="noStrike" dirty="0">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c>
                  <a:txBody>
                    <a:bodyPr/>
                    <a:lstStyle/>
                    <a:p>
                      <a:pPr algn="ctr" fontAlgn="ctr"/>
                      <a:r>
                        <a:rPr lang="en-US" sz="1700" b="0" i="0" u="none" strike="noStrike" dirty="0">
                          <a:solidFill>
                            <a:srgbClr val="000000"/>
                          </a:solidFill>
                          <a:effectLst/>
                          <a:latin typeface="Arial" panose="020B0604020202020204" pitchFamily="34" charset="0"/>
                          <a:cs typeface="Arial" panose="020B0604020202020204" pitchFamily="34" charset="0"/>
                        </a:rPr>
                        <a:t>MIPS: .25% </a:t>
                      </a:r>
                      <a:br>
                        <a:rPr lang="en-US" sz="1700" b="0" i="0" u="none" strike="noStrike" dirty="0">
                          <a:solidFill>
                            <a:srgbClr val="000000"/>
                          </a:solidFill>
                          <a:effectLst/>
                          <a:latin typeface="Arial" panose="020B0604020202020204" pitchFamily="34" charset="0"/>
                          <a:cs typeface="Arial" panose="020B0604020202020204" pitchFamily="34" charset="0"/>
                        </a:rPr>
                      </a:br>
                      <a:r>
                        <a:rPr lang="en-US" sz="1700" b="0" i="0" u="none" strike="noStrike" dirty="0">
                          <a:solidFill>
                            <a:srgbClr val="000000"/>
                          </a:solidFill>
                          <a:effectLst/>
                          <a:latin typeface="Arial" panose="020B0604020202020204" pitchFamily="34" charset="0"/>
                          <a:cs typeface="Arial" panose="020B0604020202020204" pitchFamily="34" charset="0"/>
                        </a:rPr>
                        <a:t>Qualified APMs: .75%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4B184"/>
                    </a:solidFill>
                  </a:tcPr>
                </a:tc>
              </a:tr>
            </a:tbl>
          </a:graphicData>
        </a:graphic>
      </p:graphicFrame>
      <p:sp>
        <p:nvSpPr>
          <p:cNvPr id="6" name="TextBox 5"/>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purposes </a:t>
            </a:r>
          </a:p>
        </p:txBody>
      </p:sp>
      <p:sp>
        <p:nvSpPr>
          <p:cNvPr id="7" name="TextBox 6"/>
          <p:cNvSpPr txBox="1"/>
          <p:nvPr/>
        </p:nvSpPr>
        <p:spPr>
          <a:xfrm>
            <a:off x="5384800" y="6619009"/>
            <a:ext cx="5181600" cy="153988"/>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spAutoFit/>
          </a:bodyPr>
          <a:lstStyle>
            <a:defPPr>
              <a:defRPr lang="en-US"/>
            </a:defPPr>
            <a:lvl1pPr>
              <a:defRPr sz="1000" b="0" i="1" u="none"/>
            </a:lvl1pPr>
          </a:lstStyle>
          <a:p>
            <a:pPr>
              <a:defRPr/>
            </a:pPr>
            <a:r>
              <a:rPr lang="en-US" dirty="0">
                <a:solidFill>
                  <a:prstClr val="black"/>
                </a:solidFill>
              </a:rPr>
              <a:t>Source: </a:t>
            </a:r>
            <a:r>
              <a:rPr lang="en-US" dirty="0" smtClean="0">
                <a:solidFill>
                  <a:prstClr val="black"/>
                </a:solidFill>
              </a:rPr>
              <a:t>The Health Management Academy</a:t>
            </a:r>
            <a:endParaRPr lang="en-US" dirty="0">
              <a:solidFill>
                <a:prstClr val="black"/>
              </a:solidFill>
            </a:endParaRPr>
          </a:p>
        </p:txBody>
      </p:sp>
    </p:spTree>
    <p:extLst>
      <p:ext uri="{BB962C8B-B14F-4D97-AF65-F5344CB8AC3E}">
        <p14:creationId xmlns:p14="http://schemas.microsoft.com/office/powerpoint/2010/main" val="2126657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0A5540"/>
                </a:solidFill>
              </a:rPr>
              <a:t>Merit-Based Incentive Payment (“MIPS”) Track</a:t>
            </a:r>
            <a:endParaRPr lang="en-US" sz="3000" dirty="0"/>
          </a:p>
        </p:txBody>
      </p:sp>
      <p:sp>
        <p:nvSpPr>
          <p:cNvPr id="4" name="Slide Number Placeholder 3"/>
          <p:cNvSpPr>
            <a:spLocks noGrp="1"/>
          </p:cNvSpPr>
          <p:nvPr>
            <p:ph type="sldNum" sz="quarter" idx="10"/>
          </p:nvPr>
        </p:nvSpPr>
        <p:spPr/>
        <p:txBody>
          <a:bodyPr/>
          <a:lstStyle/>
          <a:p>
            <a:fld id="{AE9BA112-7AAC-4134-B26F-E279470DBE98}" type="slidenum">
              <a:rPr lang="en-US" smtClean="0"/>
              <a:pPr/>
              <a:t>8</a:t>
            </a:fld>
            <a:endParaRPr lang="en-US" dirty="0"/>
          </a:p>
        </p:txBody>
      </p:sp>
      <p:graphicFrame>
        <p:nvGraphicFramePr>
          <p:cNvPr id="5" name="Diagram 4"/>
          <p:cNvGraphicFramePr/>
          <p:nvPr>
            <p:extLst>
              <p:ext uri="{D42A27DB-BD31-4B8C-83A1-F6EECF244321}">
                <p14:modId xmlns:p14="http://schemas.microsoft.com/office/powerpoint/2010/main" val="3566910547"/>
              </p:ext>
            </p:extLst>
          </p:nvPr>
        </p:nvGraphicFramePr>
        <p:xfrm>
          <a:off x="407720" y="1221956"/>
          <a:ext cx="10972800" cy="4979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purposes </a:t>
            </a:r>
          </a:p>
        </p:txBody>
      </p:sp>
      <p:sp>
        <p:nvSpPr>
          <p:cNvPr id="10" name="Rectangle 9"/>
          <p:cNvSpPr/>
          <p:nvPr/>
        </p:nvSpPr>
        <p:spPr>
          <a:xfrm>
            <a:off x="2507159" y="5382012"/>
            <a:ext cx="7020297" cy="1138773"/>
          </a:xfrm>
          <a:prstGeom prst="rect">
            <a:avLst/>
          </a:prstGeom>
        </p:spPr>
        <p:txBody>
          <a:bodyPr wrap="square">
            <a:spAutoFit/>
          </a:bodyPr>
          <a:lstStyle/>
          <a:p>
            <a:pPr marL="182563" lvl="1" algn="ctr"/>
            <a:r>
              <a:rPr lang="en-US" sz="1400" b="1" u="sng" dirty="0" smtClean="0">
                <a:cs typeface="ヒラギノ角ゴ Pro W3" charset="0"/>
              </a:rPr>
              <a:t>Provider </a:t>
            </a:r>
            <a:r>
              <a:rPr lang="en-US" sz="1400" b="1" u="sng" dirty="0">
                <a:cs typeface="ヒラギノ角ゴ Pro W3" charset="0"/>
              </a:rPr>
              <a:t>Eligibility Will Change Over </a:t>
            </a:r>
            <a:r>
              <a:rPr lang="en-US" sz="1400" b="1" u="sng" dirty="0" smtClean="0">
                <a:cs typeface="ヒラギノ角ゴ Pro W3" charset="0"/>
              </a:rPr>
              <a:t>Time</a:t>
            </a:r>
          </a:p>
          <a:p>
            <a:pPr marL="468313" lvl="1" indent="-285750">
              <a:buFont typeface="Arial" panose="020B0604020202020204" pitchFamily="34" charset="0"/>
              <a:buChar char="•"/>
            </a:pPr>
            <a:r>
              <a:rPr lang="en-US" sz="1350" dirty="0" smtClean="0"/>
              <a:t>First </a:t>
            </a:r>
            <a:r>
              <a:rPr lang="en-US" sz="1350" dirty="0"/>
              <a:t>two </a:t>
            </a:r>
            <a:r>
              <a:rPr lang="en-US" sz="1350" dirty="0" smtClean="0"/>
              <a:t>years – </a:t>
            </a:r>
            <a:r>
              <a:rPr lang="en-US" sz="1350" dirty="0"/>
              <a:t>eligible providers include: MDs, PAs, NPs, clinical nurse </a:t>
            </a:r>
            <a:endParaRPr lang="en-US" sz="1350" dirty="0" smtClean="0"/>
          </a:p>
          <a:p>
            <a:pPr marL="182563" lvl="1"/>
            <a:r>
              <a:rPr lang="en-US" sz="1350" dirty="0" smtClean="0"/>
              <a:t>specialists</a:t>
            </a:r>
            <a:r>
              <a:rPr lang="en-US" sz="1350" dirty="0"/>
              <a:t>, certified nurse anesthetists, and a group that includes such </a:t>
            </a:r>
            <a:r>
              <a:rPr lang="en-US" sz="1350" dirty="0" smtClean="0"/>
              <a:t>professionals</a:t>
            </a:r>
          </a:p>
          <a:p>
            <a:pPr marL="468313" lvl="1" indent="-285750">
              <a:buFont typeface="Arial" panose="020B0604020202020204" pitchFamily="34" charset="0"/>
              <a:buChar char="•"/>
            </a:pPr>
            <a:r>
              <a:rPr lang="en-US" sz="1350" dirty="0" smtClean="0"/>
              <a:t>After </a:t>
            </a:r>
            <a:r>
              <a:rPr lang="en-US" sz="1350" dirty="0"/>
              <a:t>2021, HHS can determine other eligible professionals to subject to MIPS</a:t>
            </a:r>
          </a:p>
        </p:txBody>
      </p:sp>
      <p:sp>
        <p:nvSpPr>
          <p:cNvPr id="11" name="Rounded Rectangle 10"/>
          <p:cNvSpPr/>
          <p:nvPr/>
        </p:nvSpPr>
        <p:spPr>
          <a:xfrm>
            <a:off x="2601269" y="5411507"/>
            <a:ext cx="6994566" cy="106309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31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spc="0" dirty="0">
                <a:solidFill>
                  <a:srgbClr val="0A5540"/>
                </a:solidFill>
              </a:rPr>
              <a:t>Components of MIPS Composite </a:t>
            </a:r>
            <a:r>
              <a:rPr lang="en-US" sz="3000" b="1" spc="0" dirty="0" smtClean="0">
                <a:solidFill>
                  <a:srgbClr val="0A5540"/>
                </a:solidFill>
              </a:rPr>
              <a:t>Score</a:t>
            </a:r>
            <a:endParaRPr lang="en-US" sz="3000" dirty="0"/>
          </a:p>
        </p:txBody>
      </p:sp>
      <p:sp>
        <p:nvSpPr>
          <p:cNvPr id="3" name="Content Placeholder 2"/>
          <p:cNvSpPr>
            <a:spLocks noGrp="1"/>
          </p:cNvSpPr>
          <p:nvPr>
            <p:ph idx="1"/>
          </p:nvPr>
        </p:nvSpPr>
        <p:spPr>
          <a:xfrm>
            <a:off x="4229772" y="1132115"/>
            <a:ext cx="7962228" cy="5289551"/>
          </a:xfrm>
        </p:spPr>
        <p:txBody>
          <a:bodyPr/>
          <a:lstStyle/>
          <a:p>
            <a:pPr marL="285750" indent="-285750"/>
            <a:r>
              <a:rPr lang="en-US" sz="1500" dirty="0" smtClean="0">
                <a:solidFill>
                  <a:prstClr val="black"/>
                </a:solidFill>
              </a:rPr>
              <a:t>Cost/Resource Use</a:t>
            </a:r>
          </a:p>
          <a:p>
            <a:pPr marL="560387" lvl="1" indent="-285750"/>
            <a:r>
              <a:rPr lang="en-US" sz="1350" dirty="0" smtClean="0"/>
              <a:t>Initial year CMS will calculate a score based on Medicare claims, no additional reporting</a:t>
            </a:r>
          </a:p>
          <a:p>
            <a:pPr marL="560387" lvl="1" indent="-285750"/>
            <a:r>
              <a:rPr lang="en-US" sz="1350" dirty="0" smtClean="0"/>
              <a:t>CMS will use over 40 episode-specific measures in the initial year</a:t>
            </a:r>
          </a:p>
          <a:p>
            <a:pPr marL="560387" lvl="1" indent="-285750"/>
            <a:r>
              <a:rPr lang="en-US" sz="1350" dirty="0" smtClean="0"/>
              <a:t>CMS will over the next several years develop new care episode, patient condition, and patient relationship codes which must be included in claims </a:t>
            </a:r>
            <a:r>
              <a:rPr lang="en-US" sz="1350" u="sng" dirty="0" smtClean="0"/>
              <a:t>starting in 2018</a:t>
            </a:r>
            <a:r>
              <a:rPr lang="en-US" sz="1350" dirty="0" smtClean="0"/>
              <a:t> </a:t>
            </a:r>
            <a:endParaRPr lang="en-US" sz="1350" dirty="0"/>
          </a:p>
          <a:p>
            <a:pPr marL="560387" lvl="1" indent="-285750"/>
            <a:r>
              <a:rPr lang="en-US" sz="1350" dirty="0" smtClean="0"/>
              <a:t>Relationship codes reported on claims will attribute patients to practitioner(s), and episode &amp; patient condition codes will be used to compare similar patients/ episodes CMS will u</a:t>
            </a:r>
            <a:r>
              <a:rPr lang="en-US" sz="1350" dirty="0" smtClean="0">
                <a:cs typeface="ヒラギノ角ゴ Pro W3" charset="0"/>
              </a:rPr>
              <a:t>se </a:t>
            </a:r>
            <a:r>
              <a:rPr lang="en-US" sz="1350" dirty="0">
                <a:cs typeface="ヒラギノ角ゴ Pro W3" charset="0"/>
              </a:rPr>
              <a:t>per patient total allowed charges for all services under </a:t>
            </a:r>
            <a:r>
              <a:rPr lang="en-US" sz="1350" dirty="0" smtClean="0">
                <a:cs typeface="ヒラギノ角ゴ Pro W3" charset="0"/>
              </a:rPr>
              <a:t>Parts </a:t>
            </a:r>
            <a:r>
              <a:rPr lang="en-US" sz="1350" dirty="0">
                <a:cs typeface="ヒラギノ角ゴ Pro W3" charset="0"/>
              </a:rPr>
              <a:t>A </a:t>
            </a:r>
            <a:r>
              <a:rPr lang="en-US" sz="1350" dirty="0" smtClean="0">
                <a:cs typeface="ヒラギノ角ゴ Pro W3" charset="0"/>
              </a:rPr>
              <a:t>&amp; </a:t>
            </a:r>
            <a:r>
              <a:rPr lang="en-US" sz="1350" dirty="0">
                <a:cs typeface="ヒラギノ角ゴ Pro W3" charset="0"/>
              </a:rPr>
              <a:t>B (and Part D, if determined </a:t>
            </a:r>
            <a:r>
              <a:rPr lang="en-US" sz="1350" dirty="0" smtClean="0">
                <a:cs typeface="ヒラギノ角ゴ Pro W3" charset="0"/>
              </a:rPr>
              <a:t>appropriate) </a:t>
            </a:r>
            <a:r>
              <a:rPr lang="en-US" sz="1350" dirty="0">
                <a:cs typeface="ヒラギノ角ゴ Pro W3" charset="0"/>
              </a:rPr>
              <a:t>for the analysis of </a:t>
            </a:r>
            <a:r>
              <a:rPr lang="en-US" sz="1350" dirty="0" smtClean="0">
                <a:cs typeface="ヒラギノ角ゴ Pro W3" charset="0"/>
              </a:rPr>
              <a:t>resource use</a:t>
            </a:r>
          </a:p>
          <a:p>
            <a:pPr marL="285750" indent="-285750"/>
            <a:r>
              <a:rPr lang="en-US" sz="1500" dirty="0" smtClean="0">
                <a:solidFill>
                  <a:prstClr val="black"/>
                </a:solidFill>
              </a:rPr>
              <a:t>Clinical Practice Improvement Activities</a:t>
            </a:r>
          </a:p>
          <a:p>
            <a:pPr marL="560387" lvl="1" indent="-285750"/>
            <a:r>
              <a:rPr lang="en-US" sz="1350" dirty="0" smtClean="0"/>
              <a:t>Measures focus on expanded </a:t>
            </a:r>
            <a:r>
              <a:rPr lang="en-US" sz="1350" dirty="0"/>
              <a:t>access, </a:t>
            </a:r>
            <a:r>
              <a:rPr lang="en-US" sz="1350" dirty="0" smtClean="0"/>
              <a:t>population </a:t>
            </a:r>
            <a:r>
              <a:rPr lang="en-US" sz="1350" dirty="0"/>
              <a:t>management, care coordination, beneficiary engagement, </a:t>
            </a:r>
            <a:r>
              <a:rPr lang="en-US" sz="1350" dirty="0" smtClean="0"/>
              <a:t>patient safety/ practice assessments, &amp; APM participation</a:t>
            </a:r>
          </a:p>
          <a:p>
            <a:pPr marL="285750" indent="-285750"/>
            <a:r>
              <a:rPr lang="en-US" sz="1500" dirty="0" smtClean="0">
                <a:solidFill>
                  <a:prstClr val="black"/>
                </a:solidFill>
              </a:rPr>
              <a:t>Quality</a:t>
            </a:r>
          </a:p>
          <a:p>
            <a:pPr marL="560387" lvl="1" indent="-285750"/>
            <a:r>
              <a:rPr lang="en-US" sz="1350" dirty="0" smtClean="0"/>
              <a:t>PQRS is a source of measures</a:t>
            </a:r>
          </a:p>
          <a:p>
            <a:pPr marL="560387" lvl="1" indent="-285750"/>
            <a:r>
              <a:rPr lang="en-US" sz="1350" dirty="0" smtClean="0"/>
              <a:t>Clinicians will report on 6 measures, with CMS tracking either 2 or 3 population health measures based on practice size </a:t>
            </a:r>
            <a:endParaRPr lang="en-US" sz="1350" dirty="0" smtClean="0">
              <a:cs typeface="ヒラギノ角ゴ Pro W3" charset="0"/>
            </a:endParaRPr>
          </a:p>
          <a:p>
            <a:pPr marL="285750" indent="-285750"/>
            <a:r>
              <a:rPr lang="en-US" sz="1500" dirty="0" smtClean="0">
                <a:solidFill>
                  <a:prstClr val="black"/>
                </a:solidFill>
              </a:rPr>
              <a:t>Advancing Care Information/EHR Use</a:t>
            </a:r>
          </a:p>
          <a:p>
            <a:pPr marL="560387" lvl="1" indent="-285750"/>
            <a:r>
              <a:rPr lang="en-US" sz="1350" dirty="0" smtClean="0">
                <a:cs typeface="ヒラギノ角ゴ Pro W3" charset="0"/>
              </a:rPr>
              <a:t>Comprised of a base score and a performance score</a:t>
            </a:r>
          </a:p>
          <a:p>
            <a:pPr marL="560387" lvl="1" indent="-285750"/>
            <a:r>
              <a:rPr lang="en-US" sz="1350" dirty="0" smtClean="0">
                <a:cs typeface="ヒラギノ角ゴ Pro W3" charset="0"/>
              </a:rPr>
              <a:t>Base score: 6 yes/no measures that clinicians must meet (e.g. protect patient health information)</a:t>
            </a:r>
          </a:p>
          <a:p>
            <a:pPr marL="560387" lvl="1" indent="-285750"/>
            <a:r>
              <a:rPr lang="en-US" sz="1350" dirty="0" smtClean="0">
                <a:cs typeface="ヒラギノ角ゴ Pro W3" charset="0"/>
              </a:rPr>
              <a:t>Performance score: clinicians select from a set of measures that best fit their practice</a:t>
            </a:r>
            <a:endParaRPr lang="en-US" sz="1350" dirty="0">
              <a:cs typeface="ヒラギノ角ゴ Pro W3" charset="0"/>
            </a:endParaRPr>
          </a:p>
          <a:p>
            <a:pPr marL="560387" lvl="1" indent="-285750"/>
            <a:endParaRPr lang="en-US" sz="1200" dirty="0" smtClean="0">
              <a:solidFill>
                <a:prstClr val="black"/>
              </a:solidFill>
              <a:latin typeface="Gotham Book" panose="02000604040000020004" pitchFamily="50" charset="0"/>
            </a:endParaRPr>
          </a:p>
        </p:txBody>
      </p:sp>
      <p:sp>
        <p:nvSpPr>
          <p:cNvPr id="4" name="Slide Number Placeholder 3"/>
          <p:cNvSpPr>
            <a:spLocks noGrp="1"/>
          </p:cNvSpPr>
          <p:nvPr>
            <p:ph type="sldNum" sz="quarter" idx="10"/>
          </p:nvPr>
        </p:nvSpPr>
        <p:spPr/>
        <p:txBody>
          <a:bodyPr/>
          <a:lstStyle/>
          <a:p>
            <a:fld id="{AE9BA112-7AAC-4134-B26F-E279470DBE98}" type="slidenum">
              <a:rPr lang="en-US" smtClean="0"/>
              <a:pPr/>
              <a:t>9</a:t>
            </a:fld>
            <a:endParaRPr lang="en-US" dirty="0"/>
          </a:p>
        </p:txBody>
      </p:sp>
      <p:pic>
        <p:nvPicPr>
          <p:cNvPr id="5" name="Picture 4"/>
          <p:cNvPicPr>
            <a:picLocks noChangeAspect="1"/>
          </p:cNvPicPr>
          <p:nvPr/>
        </p:nvPicPr>
        <p:blipFill>
          <a:blip r:embed="rId3"/>
          <a:stretch>
            <a:fillRect/>
          </a:stretch>
        </p:blipFill>
        <p:spPr>
          <a:xfrm>
            <a:off x="108893" y="1208690"/>
            <a:ext cx="4120880" cy="4512841"/>
          </a:xfrm>
          <a:prstGeom prst="rect">
            <a:avLst/>
          </a:prstGeom>
        </p:spPr>
      </p:pic>
      <p:sp>
        <p:nvSpPr>
          <p:cNvPr id="6" name="TextBox 5"/>
          <p:cNvSpPr txBox="1"/>
          <p:nvPr/>
        </p:nvSpPr>
        <p:spPr>
          <a:xfrm>
            <a:off x="696191" y="6619009"/>
            <a:ext cx="7845136" cy="153888"/>
          </a:xfrm>
          <a:prstGeom prst="rect">
            <a:avLst/>
          </a:prstGeom>
          <a:noFill/>
        </p:spPr>
        <p:txBody>
          <a:bodyPr wrap="square" lIns="0" tIns="0" rIns="0" bIns="0" rtlCol="0">
            <a:spAutoFit/>
          </a:bodyPr>
          <a:lstStyle/>
          <a:p>
            <a:r>
              <a:rPr lang="en-US" sz="1000" i="1" dirty="0">
                <a:solidFill>
                  <a:prstClr val="black"/>
                </a:solidFill>
              </a:rPr>
              <a:t>Confidential: This material is intended solely for informational purposes </a:t>
            </a:r>
          </a:p>
        </p:txBody>
      </p:sp>
      <p:sp>
        <p:nvSpPr>
          <p:cNvPr id="7" name="TextBox 6"/>
          <p:cNvSpPr txBox="1"/>
          <p:nvPr/>
        </p:nvSpPr>
        <p:spPr>
          <a:xfrm>
            <a:off x="5384800" y="6619009"/>
            <a:ext cx="5181600" cy="153988"/>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a:spAutoFit/>
          </a:bodyPr>
          <a:lstStyle>
            <a:defPPr>
              <a:defRPr lang="en-US"/>
            </a:defPPr>
            <a:lvl1pPr>
              <a:defRPr sz="1000" b="0" i="1" u="none"/>
            </a:lvl1pPr>
          </a:lstStyle>
          <a:p>
            <a:pPr>
              <a:defRPr/>
            </a:pPr>
            <a:r>
              <a:rPr lang="en-US" dirty="0">
                <a:solidFill>
                  <a:prstClr val="black"/>
                </a:solidFill>
              </a:rPr>
              <a:t>Source: </a:t>
            </a:r>
            <a:r>
              <a:rPr lang="en-US" dirty="0" smtClean="0">
                <a:solidFill>
                  <a:prstClr val="black"/>
                </a:solidFill>
              </a:rPr>
              <a:t>The Health Management Academy</a:t>
            </a:r>
            <a:endParaRPr lang="en-US" dirty="0">
              <a:solidFill>
                <a:prstClr val="black"/>
              </a:solidFill>
            </a:endParaRPr>
          </a:p>
        </p:txBody>
      </p:sp>
    </p:spTree>
    <p:extLst>
      <p:ext uri="{BB962C8B-B14F-4D97-AF65-F5344CB8AC3E}">
        <p14:creationId xmlns:p14="http://schemas.microsoft.com/office/powerpoint/2010/main" val="2967516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larity">
  <a:themeElements>
    <a:clrScheme name="Custom 8">
      <a:dk1>
        <a:sysClr val="windowText" lastClr="000000"/>
      </a:dk1>
      <a:lt1>
        <a:sysClr val="window" lastClr="FFFFFF"/>
      </a:lt1>
      <a:dk2>
        <a:srgbClr val="6B6860"/>
      </a:dk2>
      <a:lt2>
        <a:srgbClr val="8CA740"/>
      </a:lt2>
      <a:accent1>
        <a:srgbClr val="0A554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txDef>
      <a:spPr>
        <a:noFill/>
      </a:spPr>
      <a:bodyPr lIns="0" tIns="0" rIns="0" bIns="0">
        <a:spAutoFit/>
      </a:bodyPr>
      <a:lstStyle>
        <a:defPPr>
          <a:defRPr sz="1000" b="0" i="1" u="none" dirty="0">
            <a:latin typeface="+mn-lt"/>
          </a:defRPr>
        </a:defPPr>
      </a:lstStyle>
    </a:txDef>
  </a:objectDefaults>
  <a:extraClrSchemeLst/>
</a:theme>
</file>

<file path=ppt/theme/theme2.xml><?xml version="1.0" encoding="utf-8"?>
<a:theme xmlns:a="http://schemas.openxmlformats.org/drawingml/2006/main" name="2_Clarity">
  <a:themeElements>
    <a:clrScheme name="Custom 8">
      <a:dk1>
        <a:sysClr val="windowText" lastClr="000000"/>
      </a:dk1>
      <a:lt1>
        <a:sysClr val="window" lastClr="FFFFFF"/>
      </a:lt1>
      <a:dk2>
        <a:srgbClr val="6B6860"/>
      </a:dk2>
      <a:lt2>
        <a:srgbClr val="8CA740"/>
      </a:lt2>
      <a:accent1>
        <a:srgbClr val="0A554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txDef>
      <a:spPr>
        <a:noFill/>
      </a:spPr>
      <a:bodyPr lIns="0" tIns="0" rIns="0" bIns="0">
        <a:spAutoFit/>
      </a:bodyPr>
      <a:lstStyle>
        <a:defPPr>
          <a:defRPr sz="1000" b="0" i="1" u="none" dirty="0">
            <a:latin typeface="+mn-lt"/>
          </a:defRPr>
        </a:defPPr>
      </a:lstStyle>
    </a:txDef>
  </a:objectDefaults>
  <a:extraClrSchemeLst/>
</a:theme>
</file>

<file path=ppt/theme/theme3.xml><?xml version="1.0" encoding="utf-8"?>
<a:theme xmlns:a="http://schemas.openxmlformats.org/drawingml/2006/main" name="3_Clarity">
  <a:themeElements>
    <a:clrScheme name="Custom 8">
      <a:dk1>
        <a:sysClr val="windowText" lastClr="000000"/>
      </a:dk1>
      <a:lt1>
        <a:sysClr val="window" lastClr="FFFFFF"/>
      </a:lt1>
      <a:dk2>
        <a:srgbClr val="6B6860"/>
      </a:dk2>
      <a:lt2>
        <a:srgbClr val="8CA740"/>
      </a:lt2>
      <a:accent1>
        <a:srgbClr val="0A554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txDef>
      <a:spPr>
        <a:noFill/>
      </a:spPr>
      <a:bodyPr lIns="0" tIns="0" rIns="0" bIns="0">
        <a:spAutoFit/>
      </a:bodyPr>
      <a:lstStyle>
        <a:defPPr>
          <a:defRPr sz="1000" b="0" i="1" u="none" dirty="0">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Innovation Fund 6_15_14 (2)</Template>
  <TotalTime>35713</TotalTime>
  <Words>1811</Words>
  <Application>Microsoft Office PowerPoint</Application>
  <PresentationFormat>Widescreen</PresentationFormat>
  <Paragraphs>547</Paragraphs>
  <Slides>17</Slides>
  <Notes>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17</vt:i4>
      </vt:variant>
    </vt:vector>
  </HeadingPairs>
  <TitlesOfParts>
    <vt:vector size="29" baseType="lpstr">
      <vt:lpstr>Arial</vt:lpstr>
      <vt:lpstr>Book Antiqua</vt:lpstr>
      <vt:lpstr>Calibri</vt:lpstr>
      <vt:lpstr>Century Gothic</vt:lpstr>
      <vt:lpstr>Gotham Bold</vt:lpstr>
      <vt:lpstr>Gotham Book</vt:lpstr>
      <vt:lpstr>Lucida Grande</vt:lpstr>
      <vt:lpstr>Wingdings</vt:lpstr>
      <vt:lpstr>ヒラギノ角ゴ Pro W3</vt:lpstr>
      <vt:lpstr>1_Clarity</vt:lpstr>
      <vt:lpstr>2_Clarity</vt:lpstr>
      <vt:lpstr>3_Clarity</vt:lpstr>
      <vt:lpstr>PowerPoint Presentation</vt:lpstr>
      <vt:lpstr>PowerPoint Presentation</vt:lpstr>
      <vt:lpstr>CMS Value Initiative Goals  </vt:lpstr>
      <vt:lpstr>SGR Repeal &amp; Physician Value-Based Payments </vt:lpstr>
      <vt:lpstr>PowerPoint Presentation</vt:lpstr>
      <vt:lpstr>MACRA Development/Implementation Timeline</vt:lpstr>
      <vt:lpstr>Physician Payment Structure: The Next 10 Years</vt:lpstr>
      <vt:lpstr>Merit-Based Incentive Payment (“MIPS”) Track</vt:lpstr>
      <vt:lpstr>Components of MIPS Composite Score</vt:lpstr>
      <vt:lpstr>MIPS Implementation Timeline &amp; Reimbursement At-Risk </vt:lpstr>
      <vt:lpstr>Advanced Alternative Payment Model (“APM”) Track</vt:lpstr>
      <vt:lpstr>Advanced APM Qualification: Not All Value-Based Models Are Eligible</vt:lpstr>
      <vt:lpstr>MACRA Physician Payment Timeline</vt:lpstr>
      <vt:lpstr>The APM Track Provides Greater Financial Opportunity</vt:lpstr>
      <vt:lpstr>MACRA Implementation Issues</vt:lpstr>
      <vt:lpstr>Implementation Considerations for Health Systems</vt:lpstr>
      <vt:lpstr>Disclaimer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Bays</dc:creator>
  <cp:lastModifiedBy>Nathan Bays</cp:lastModifiedBy>
  <cp:revision>605</cp:revision>
  <cp:lastPrinted>2015-12-01T13:56:03Z</cp:lastPrinted>
  <dcterms:created xsi:type="dcterms:W3CDTF">2014-08-05T22:26:24Z</dcterms:created>
  <dcterms:modified xsi:type="dcterms:W3CDTF">2016-05-19T22:04:20Z</dcterms:modified>
</cp:coreProperties>
</file>